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84" r:id="rId2"/>
    <p:sldId id="256" r:id="rId3"/>
    <p:sldId id="274" r:id="rId4"/>
    <p:sldId id="279" r:id="rId5"/>
    <p:sldId id="273" r:id="rId6"/>
    <p:sldId id="280" r:id="rId7"/>
    <p:sldId id="285" r:id="rId8"/>
    <p:sldId id="264" r:id="rId9"/>
    <p:sldId id="262" r:id="rId10"/>
    <p:sldId id="263" r:id="rId11"/>
    <p:sldId id="260" r:id="rId12"/>
    <p:sldId id="268" r:id="rId13"/>
    <p:sldId id="266" r:id="rId14"/>
    <p:sldId id="265" r:id="rId15"/>
    <p:sldId id="286" r:id="rId16"/>
    <p:sldId id="287" r:id="rId17"/>
    <p:sldId id="288" r:id="rId18"/>
    <p:sldId id="282" r:id="rId19"/>
    <p:sldId id="281" r:id="rId2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37" d="100"/>
          <a:sy n="37" d="100"/>
        </p:scale>
        <p:origin x="74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491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DD526D8-53DF-4598-B314-CD825F9E57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9BA0944-4B17-484C-AA8F-6758E19A3C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48498FA-B728-4171-A7D2-C366601377E0}" type="datetimeFigureOut">
              <a:rPr lang="ca-ES"/>
              <a:pPr>
                <a:defRPr/>
              </a:pPr>
              <a:t>17/07/2017</a:t>
            </a:fld>
            <a:endParaRPr lang="ca-E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C4D221-9988-4FD1-BD33-2E5B973CB60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D6753FB2-0210-4555-9147-52EBEDFE7D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/>
              <a:t>Feu clic aquí per editar els estils de text del patró</a:t>
            </a:r>
          </a:p>
          <a:p>
            <a:pPr lvl="1"/>
            <a:r>
              <a:rPr lang="ca-ES" noProof="0"/>
              <a:t>Segon nivell</a:t>
            </a:r>
          </a:p>
          <a:p>
            <a:pPr lvl="2"/>
            <a:r>
              <a:rPr lang="ca-ES" noProof="0"/>
              <a:t>Tercer nivell</a:t>
            </a:r>
          </a:p>
          <a:p>
            <a:pPr lvl="3"/>
            <a:r>
              <a:rPr lang="ca-ES" noProof="0"/>
              <a:t>Quart nivell</a:t>
            </a:r>
          </a:p>
          <a:p>
            <a:pPr lvl="4"/>
            <a:r>
              <a:rPr lang="ca-ES" noProof="0"/>
              <a:t>Cinquè nivell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7E5A04E9-5116-4BBC-8A4F-5C673DAD47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97D65DC2-1B16-4820-AA76-780395CBF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59568F-9FFD-4BB2-8B36-CDA1BF6B0CF8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>
            <a:extLst>
              <a:ext uri="{FF2B5EF4-FFF2-40B4-BE49-F238E27FC236}">
                <a16:creationId xmlns:a16="http://schemas.microsoft.com/office/drawing/2014/main" id="{057B8098-9CC8-41B8-9285-1FA5ACEBD6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2 Marcador de notas">
            <a:extLst>
              <a:ext uri="{FF2B5EF4-FFF2-40B4-BE49-F238E27FC236}">
                <a16:creationId xmlns:a16="http://schemas.microsoft.com/office/drawing/2014/main" id="{20F06CA9-7BF0-4553-8658-76BA62EF6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/>
          </a:p>
        </p:txBody>
      </p:sp>
      <p:sp>
        <p:nvSpPr>
          <p:cNvPr id="4100" name="3 Marcador de número de diapositiva">
            <a:extLst>
              <a:ext uri="{FF2B5EF4-FFF2-40B4-BE49-F238E27FC236}">
                <a16:creationId xmlns:a16="http://schemas.microsoft.com/office/drawing/2014/main" id="{AB138B9B-E752-4DD3-899E-2F3F72E4905F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2445870-A929-40A1-813F-41A7CC667119}" type="slidenum">
              <a:rPr lang="es-ES" altLang="ca-ES"/>
              <a:pPr algn="r" eaLnBrk="1" hangingPunct="1">
                <a:spcBef>
                  <a:spcPct val="0"/>
                </a:spcBef>
              </a:pPr>
              <a:t>1</a:t>
            </a:fld>
            <a:endParaRPr lang="es-ES" alt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953825EF-DC01-43BC-BBF6-0255269EF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F1C44-F1A3-40B6-87CA-29E52396A3DE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E0A0E5D0-8492-49E9-976D-135AF5E44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75BB072-9286-4A25-B94E-F88FDB128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26B1-1D9A-4053-BE70-F59A111C4F7C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53667355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16BB084-5F36-4A54-ADEE-1E1A6106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BAFD4-3D95-41D3-86A1-70A784780C55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C9134CDE-3186-4FF9-BC15-259B7DC36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8591974-30C4-4E99-A332-25E53807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758F0-F5E2-4E2B-9B03-BD08A7F3875D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1378817646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39BE4201-0A59-4AB1-92E2-A1197DAA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515E-903A-467D-BFFF-C032919DFF05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2E93315-8710-4F1B-9721-52E6B57F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C6BCCF3-2FA0-4059-BA25-71CE8DC8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3EA8-2279-4DE1-9B3D-E94C77638B1F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625914197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EED0005C-4F6E-49A1-82B6-460C7286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93490-FAFC-48A1-9220-20073DF77B0A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C5FC868-236D-4D5E-9494-497E674D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94467E7-7BFE-46C9-9178-F675FF2B6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2F89C-98B5-4C92-8B85-51C0945D923F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4221451046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B824E2F-E872-4C12-93C2-38E5BEE1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D266-7F5E-40B6-BCA5-5337DD6F8BE5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2F2E6B5-EFB0-42BD-9E7F-4042DA23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CA6FB1B-ED8B-43D0-B585-59619946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4522-7E20-4642-BA9A-6237599836AB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3978699988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8DBA89E3-E6D1-45F1-B858-3833813BF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22585-7415-4A75-895E-120B0CB7BF0A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7E3A236F-6CCE-4CE4-804B-1FE2B1AAE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C154E83F-076D-4A43-833F-567BC7406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2EA81-5355-46DF-99AE-3419A80C0C1A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446981947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3F136DAA-1B45-4FBE-B0B6-6A714793B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9C649-A13F-4B41-BA9D-19244937E87B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DDA19C4C-DA9C-4296-9A2D-15B85AE83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563F6AC8-8733-4510-AAD3-82F3B48C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9661-B0A4-4642-A3E0-14350F2D1823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520911834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52D0B7A5-4E65-470A-8ABC-B0DE2D487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D4CB3-5488-4B96-B0C6-429F2C88843B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8B3A8D48-1BF0-46A8-BFBD-B5905C2B5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A926CC48-FCDA-4413-9858-0D5CBF037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CF2C7-793B-4006-81EE-2C17E8A5EE73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617528080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830ECC1B-8B7B-4FF8-9FC4-746445C7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EC95-DBA7-4ABE-9ED2-E128B9804C57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6A7E0E23-68AD-459A-8F3F-838F67256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D6311D5C-CFBB-4541-BBD8-0585ECA2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112D2-72D1-4D9E-9DAA-AE846ECCD6C8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1957178134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7C399AEA-88B5-4B1D-ADDA-33ECAD5B6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CE93C-2FC5-4840-8C3B-17A54E0BA660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2795D041-4C05-4197-AAC8-99B33CC1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8DD0C58F-A889-4C14-BDAC-8B080A78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3AE02-FF2E-46B7-833F-2AF0765CE7CE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63796055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6487CD58-E29C-49F4-9C06-02DE5C30B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9D8AE-8AF2-4366-8A92-BC765CA57A23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C26DC153-4C19-4EDD-A210-760BD5011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D7F60F8A-48C1-4CAD-8913-D479595E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55E59-8AC2-419E-BFA0-CADA480D7A41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  <p:extLst>
      <p:ext uri="{BB962C8B-B14F-4D97-AF65-F5344CB8AC3E}">
        <p14:creationId xmlns:p14="http://schemas.microsoft.com/office/powerpoint/2010/main" val="2592813018"/>
      </p:ext>
    </p:extLst>
  </p:cSld>
  <p:clrMapOvr>
    <a:masterClrMapping/>
  </p:clrMapOvr>
  <p:transition advTm="9000">
    <p:fad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4B2F2E5B-1301-4ABD-9429-6D8A3D2742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59006638-612E-4C36-B811-85FAC63AEB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a-ES"/>
              <a:t>Haga clic para modificar el estilo de texto del patrón</a:t>
            </a:r>
          </a:p>
          <a:p>
            <a:pPr lvl="1"/>
            <a:r>
              <a:rPr lang="es-ES" altLang="ca-ES"/>
              <a:t>Segundo nivel</a:t>
            </a:r>
          </a:p>
          <a:p>
            <a:pPr lvl="2"/>
            <a:r>
              <a:rPr lang="es-ES" altLang="ca-ES"/>
              <a:t>Tercer nivel</a:t>
            </a:r>
          </a:p>
          <a:p>
            <a:pPr lvl="3"/>
            <a:r>
              <a:rPr lang="es-ES" altLang="ca-ES"/>
              <a:t>Cuarto nivel</a:t>
            </a:r>
          </a:p>
          <a:p>
            <a:pPr lvl="4"/>
            <a:r>
              <a:rPr lang="es-ES" altLang="ca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76A169C-E3AD-497F-B6A8-3E58D85EF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053975-5FE5-4656-866F-E16FF9883F14}" type="datetime1">
              <a:rPr lang="es-ES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5D2A486-41DB-4033-A0CC-769DA93B1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72DF0EF-D395-4376-B627-5C3721A6D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F77403-4129-40AB-8833-B6F515FCAE4F}" type="slidenum">
              <a:rPr lang="es-ES" altLang="ca-ES"/>
              <a:pPr>
                <a:defRPr/>
              </a:pPr>
              <a:t>‹Nº›</a:t>
            </a:fld>
            <a:endParaRPr lang="es-E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advTm="9000">
    <p:fade/>
    <p:sndAc>
      <p:stSnd>
        <p:snd r:embed="rId1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mailto:sindicat@catac.cat" TargetMode="Externa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jrodriguez@gencat.cat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xguard@hot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uzumik@hot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malopezde@gencat.ca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AMONET13@hot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mailto:rcadena@gencat.cat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marc.costa23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elemi79@yahoo.es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x.guard@hot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mailto:sbayo@hotmail.es" TargetMode="External"/><Relationship Id="rId4" Type="http://schemas.openxmlformats.org/officeDocument/2006/relationships/hyperlink" Target="mailto:cjrodriguez@gencat.ca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nadir.creus@gencat.cat" TargetMode="External"/><Relationship Id="rId5" Type="http://schemas.openxmlformats.org/officeDocument/2006/relationships/hyperlink" Target="mailto:elemi79@yahoo.es" TargetMode="External"/><Relationship Id="rId4" Type="http://schemas.openxmlformats.org/officeDocument/2006/relationships/hyperlink" Target="mailto:sfbayo@gencat.ca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ireia.catac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bayo@hotmail.es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>
            <a:extLst>
              <a:ext uri="{FF2B5EF4-FFF2-40B4-BE49-F238E27FC236}">
                <a16:creationId xmlns:a16="http://schemas.microsoft.com/office/drawing/2014/main" id="{A1DA8703-0F2D-4675-996B-045B8AA7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ABDB5C-2017-4C73-A319-C32E6B31ED32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pic>
        <p:nvPicPr>
          <p:cNvPr id="3075" name="Picture 2">
            <a:extLst>
              <a:ext uri="{FF2B5EF4-FFF2-40B4-BE49-F238E27FC236}">
                <a16:creationId xmlns:a16="http://schemas.microsoft.com/office/drawing/2014/main" id="{6FE3F5D2-CBBE-4BB9-AD4B-57E791D5B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61198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>
            <a:extLst>
              <a:ext uri="{FF2B5EF4-FFF2-40B4-BE49-F238E27FC236}">
                <a16:creationId xmlns:a16="http://schemas.microsoft.com/office/drawing/2014/main" id="{87B7995F-9FA3-4D96-A9DA-B558457CA6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628775"/>
            <a:ext cx="604837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ca-ES" sz="2000" b="1"/>
              <a:t>Intersindical Alternativa de Catalunya</a:t>
            </a:r>
            <a:endParaRPr lang="es-ES_tradnl" altLang="ca-E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es-ES" altLang="ca-ES" sz="1800">
              <a:latin typeface="Arial" panose="020B0604020202020204" pitchFamily="34" charset="0"/>
            </a:endParaRP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B51B96A4-79A9-4734-A0C0-6B635BA08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2060575"/>
            <a:ext cx="3400425" cy="2663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s-ES_tradnl" altLang="ca-ES" sz="1600" b="1">
                <a:latin typeface="Arial" panose="020B0604020202020204" pitchFamily="34" charset="0"/>
              </a:rPr>
              <a:t>Vía Laietana 57, 4º-3ª</a:t>
            </a: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s-ES_tradnl" altLang="ca-ES" sz="1600" b="1">
                <a:latin typeface="Arial" panose="020B0604020202020204" pitchFamily="34" charset="0"/>
              </a:rPr>
              <a:t>08003 – BARCELONA</a:t>
            </a: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s-ES_tradnl" altLang="ca-ES" sz="1600" b="1">
                <a:latin typeface="Arial" panose="020B0604020202020204" pitchFamily="34" charset="0"/>
              </a:rPr>
              <a:t>Telf. 93 317 31 51</a:t>
            </a: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s-ES_tradnl" altLang="ca-ES" sz="1600" b="1">
                <a:latin typeface="Arial" panose="020B0604020202020204" pitchFamily="34" charset="0"/>
              </a:rPr>
              <a:t>Fax. 93 317 32 02</a:t>
            </a: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s-ES_tradnl" altLang="ca-ES" sz="1600" b="1">
                <a:solidFill>
                  <a:srgbClr val="00CC66"/>
                </a:solidFill>
                <a:latin typeface="Arial" panose="020B0604020202020204" pitchFamily="34" charset="0"/>
                <a:hlinkClick r:id="rId5"/>
              </a:rPr>
              <a:t>sindicat@catac.cat</a:t>
            </a:r>
            <a:endParaRPr lang="es-ES_tradnl" altLang="ca-ES" sz="1600" b="1">
              <a:solidFill>
                <a:srgbClr val="00CC66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ca-ES">
                <a:solidFill>
                  <a:srgbClr val="00B050"/>
                </a:solidFill>
                <a:latin typeface="Arial" panose="020B0604020202020204" pitchFamily="34" charset="0"/>
              </a:rPr>
              <a:t>www.catac.cat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ca-ES" sz="1600">
                <a:latin typeface="Arial" panose="020B0604020202020204" pitchFamily="34" charset="0"/>
              </a:rPr>
              <a:t> </a:t>
            </a:r>
          </a:p>
          <a:p>
            <a:pPr algn="ctr" eaLnBrk="1" hangingPunct="1"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es-ES" altLang="ca-ES" sz="1600">
              <a:latin typeface="Arial" panose="020B0604020202020204" pitchFamily="34" charset="0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D860F5A-C791-4F39-B243-DAE19EBE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822950"/>
            <a:ext cx="8642350" cy="5238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ca-ES" sz="2000" b="1" dirty="0">
                <a:solidFill>
                  <a:srgbClr val="FF0000"/>
                </a:solidFill>
                <a:latin typeface="Verdana" pitchFamily="34" charset="0"/>
                <a:ea typeface="Times New Roman" pitchFamily="18" charset="0"/>
              </a:rPr>
              <a:t>SECCIÓ SINDICAL DE JUSTICIA</a:t>
            </a:r>
            <a:r>
              <a:rPr lang="ca-ES" sz="2000" dirty="0">
                <a:ea typeface="Times New Roman" pitchFamily="18" charset="0"/>
              </a:rPr>
              <a:t>	</a:t>
            </a:r>
            <a:r>
              <a:rPr lang="ca-ES" sz="2000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</a:rPr>
              <a:t>          </a:t>
            </a:r>
            <a:r>
              <a:rPr lang="es-ES_tradnl" sz="20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 </a:t>
            </a:r>
            <a:r>
              <a:rPr lang="es-ES_tradnl" sz="28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justicia@catac.cat</a:t>
            </a:r>
            <a:endParaRPr lang="es-ES_tradnl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9" name="Picture 6" descr="ANd9GcS--HBL59mfuw3CDnDj_-EOFCOxDjJJ4pM0P4sR2scFZv7gqIE&amp;t=1&amp;usg=__oERJ4dOw3ijbCmjO20QJiklbZcI=">
            <a:extLst>
              <a:ext uri="{FF2B5EF4-FFF2-40B4-BE49-F238E27FC236}">
                <a16:creationId xmlns:a16="http://schemas.microsoft.com/office/drawing/2014/main" id="{39184F91-0874-4726-B655-2F2AD07C1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292600"/>
            <a:ext cx="17367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8 Marcador de número de diapositiva">
            <a:extLst>
              <a:ext uri="{FF2B5EF4-FFF2-40B4-BE49-F238E27FC236}">
                <a16:creationId xmlns:a16="http://schemas.microsoft.com/office/drawing/2014/main" id="{E5BC5DC9-6D5A-4334-BD63-D1C5D6D749CE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47657AC-1010-46E3-B20E-E8C7FC134826}" type="slidenum">
              <a:rPr lang="es-ES" altLang="ca-ES" sz="1200">
                <a:latin typeface="Arial Black" panose="020B0A040201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s-ES" altLang="ca-ES" sz="1200">
              <a:latin typeface="Arial Black" panose="020B0A04020102020204" pitchFamily="34" charset="0"/>
            </a:endParaRPr>
          </a:p>
        </p:txBody>
      </p:sp>
      <p:pic>
        <p:nvPicPr>
          <p:cNvPr id="3081" name="28 Imagen">
            <a:extLst>
              <a:ext uri="{FF2B5EF4-FFF2-40B4-BE49-F238E27FC236}">
                <a16:creationId xmlns:a16="http://schemas.microsoft.com/office/drawing/2014/main" id="{7399BF89-382B-4A2E-B33A-CFB92B34E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87375"/>
            <a:ext cx="18716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3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Marcador de número de diapositiva">
            <a:extLst>
              <a:ext uri="{FF2B5EF4-FFF2-40B4-BE49-F238E27FC236}">
                <a16:creationId xmlns:a16="http://schemas.microsoft.com/office/drawing/2014/main" id="{74A7BE25-98E4-4DC8-BFEC-AA35EC4A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6CF6C0-2775-420E-9394-0E27CE6B9FD5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4CCB7DEF-5AB1-4C53-9788-70858E25A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908050"/>
            <a:ext cx="8218487" cy="15128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sz="3200" dirty="0"/>
              <a:t>CARLOS JAVIER RODRÍGUEZ CALOCA   </a:t>
            </a:r>
            <a:br>
              <a:rPr lang="ca-ES" sz="3200" dirty="0"/>
            </a:br>
            <a:r>
              <a:rPr lang="ca-ES" sz="3200" u="sng" dirty="0" err="1">
                <a:hlinkClick r:id="rId3"/>
              </a:rPr>
              <a:t>cjrodriguez</a:t>
            </a:r>
            <a:r>
              <a:rPr lang="ca-ES" sz="3200" u="sng" dirty="0">
                <a:hlinkClick r:id="rId3"/>
              </a:rPr>
              <a:t>@</a:t>
            </a:r>
            <a:r>
              <a:rPr lang="ca-ES" sz="3200" u="sng" dirty="0" err="1">
                <a:hlinkClick r:id="rId3"/>
              </a:rPr>
              <a:t>gencat.cat</a:t>
            </a:r>
            <a:br>
              <a:rPr lang="ca-ES" sz="3200" dirty="0"/>
            </a:br>
            <a:r>
              <a:rPr lang="ca-ES" sz="3200" dirty="0"/>
              <a:t> 606500919 </a:t>
            </a:r>
            <a:br>
              <a:rPr lang="ca-ES" sz="3200" dirty="0"/>
            </a:br>
            <a:r>
              <a:rPr lang="ca-ES" sz="3200" dirty="0"/>
              <a:t>ALZINA EDUCADOR SOCIAL</a:t>
            </a:r>
          </a:p>
        </p:txBody>
      </p:sp>
      <p:sp>
        <p:nvSpPr>
          <p:cNvPr id="10244" name="2 Marcador de contenido">
            <a:extLst>
              <a:ext uri="{FF2B5EF4-FFF2-40B4-BE49-F238E27FC236}">
                <a16:creationId xmlns:a16="http://schemas.microsoft.com/office/drawing/2014/main" id="{574D8449-BAFE-4AC3-A7B5-232544591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2420938"/>
            <a:ext cx="8893175" cy="4437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ca-ES" altLang="ca-ES" sz="2200" b="1" dirty="0"/>
              <a:t>Carlos Rodríguez:</a:t>
            </a:r>
            <a:r>
              <a:rPr lang="ca-ES" altLang="ca-ES" sz="22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sz="2400" b="1" dirty="0"/>
              <a:t>Delegat al LOLS</a:t>
            </a:r>
            <a:r>
              <a:rPr lang="ca-ES" altLang="ca-ES" sz="2400" dirty="0"/>
              <a:t>, als Comitès </a:t>
            </a:r>
            <a:r>
              <a:rPr lang="ca-ES" altLang="ca-ES" sz="2400" dirty="0" err="1"/>
              <a:t>Intercentres</a:t>
            </a:r>
            <a:r>
              <a:rPr lang="ca-ES" altLang="ca-ES" sz="2400" dirty="0"/>
              <a:t> i Barcelona.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sz="2400" b="1" dirty="0"/>
              <a:t>Responsable</a:t>
            </a:r>
            <a:r>
              <a:rPr lang="ca-ES" altLang="ca-ES" sz="2400" dirty="0"/>
              <a:t> </a:t>
            </a:r>
            <a:r>
              <a:rPr lang="ca-ES" altLang="ca-ES" sz="2400" b="1" dirty="0"/>
              <a:t>de les reunions del Comitès </a:t>
            </a:r>
            <a:r>
              <a:rPr lang="ca-ES" altLang="ca-ES" sz="2400" dirty="0"/>
              <a:t>i de las reunions i grups de treball del àmbit departamental.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sz="2400" b="1" dirty="0"/>
              <a:t>Representant</a:t>
            </a:r>
            <a:r>
              <a:rPr lang="ca-ES" altLang="ca-ES" sz="2400" dirty="0"/>
              <a:t> de CATAC.IAC en las </a:t>
            </a:r>
            <a:r>
              <a:rPr lang="ca-ES" altLang="ca-ES" sz="2400" b="1" dirty="0"/>
              <a:t>Taules de Negociació </a:t>
            </a:r>
            <a:r>
              <a:rPr lang="ca-ES" altLang="ca-ES" sz="2400" dirty="0"/>
              <a:t>en el Departament de Justícia.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sz="2400" b="1" dirty="0"/>
              <a:t>Responsable</a:t>
            </a:r>
            <a:r>
              <a:rPr lang="ca-ES" altLang="ca-ES" sz="2400" dirty="0"/>
              <a:t>  a la comissió permanent de </a:t>
            </a:r>
            <a:r>
              <a:rPr lang="ca-ES" altLang="ca-ES" sz="2400" b="1" dirty="0"/>
              <a:t>Formació</a:t>
            </a:r>
            <a:r>
              <a:rPr lang="ca-ES" altLang="ca-ES" sz="2400" dirty="0"/>
              <a:t> amb el Departament de Justícia.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sz="2400" b="1" dirty="0"/>
              <a:t>Encarregat de la elaboració de documents i/o </a:t>
            </a:r>
            <a:r>
              <a:rPr lang="ca-ES" altLang="ca-ES" sz="2400" b="1" dirty="0" err="1"/>
              <a:t>catacraks</a:t>
            </a:r>
            <a:r>
              <a:rPr lang="ca-ES" altLang="ca-ES" sz="2400" b="1" dirty="0"/>
              <a:t>  </a:t>
            </a:r>
            <a:r>
              <a:rPr lang="ca-ES" altLang="ca-ES" sz="2400" dirty="0"/>
              <a:t>específic del àmbit del departament de Justícia.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sz="2400" b="1" dirty="0"/>
              <a:t>Representant</a:t>
            </a:r>
            <a:r>
              <a:rPr lang="ca-ES" altLang="ca-ES" sz="2400" dirty="0"/>
              <a:t> permanent de la secció a  les reunions de  la Coordinadora General de CATAC.IAC.</a:t>
            </a:r>
          </a:p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ca-ES" altLang="ca-ES" sz="2200" dirty="0"/>
          </a:p>
          <a:p>
            <a:pPr eaLnBrk="1" hangingPunct="1">
              <a:lnSpc>
                <a:spcPct val="80000"/>
              </a:lnSpc>
              <a:defRPr/>
            </a:pPr>
            <a:endParaRPr lang="ca-ES" altLang="ca-ES" sz="2200" dirty="0"/>
          </a:p>
          <a:p>
            <a:pPr eaLnBrk="1" hangingPunct="1">
              <a:lnSpc>
                <a:spcPct val="80000"/>
              </a:lnSpc>
              <a:defRPr/>
            </a:pPr>
            <a:endParaRPr lang="ca-ES" altLang="ca-ES" sz="2200" dirty="0"/>
          </a:p>
        </p:txBody>
      </p:sp>
      <p:pic>
        <p:nvPicPr>
          <p:cNvPr id="13317" name="Imagen 6">
            <a:extLst>
              <a:ext uri="{FF2B5EF4-FFF2-40B4-BE49-F238E27FC236}">
                <a16:creationId xmlns:a16="http://schemas.microsoft.com/office/drawing/2014/main" id="{87056F98-22F5-4BF5-9B24-49896EEA74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5 Marcador de número de diapositiva">
            <a:extLst>
              <a:ext uri="{FF2B5EF4-FFF2-40B4-BE49-F238E27FC236}">
                <a16:creationId xmlns:a16="http://schemas.microsoft.com/office/drawing/2014/main" id="{7059B5C1-B534-4091-B068-2D2782B01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032EB2-000D-434C-B54A-B1AEA0B9A9E5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4D3D9AD0-AE22-4FFB-A532-955AD5D25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2305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XAVIER GUARDIOLA JÓDAR   </a:t>
            </a:r>
            <a:br>
              <a:rPr lang="ca-ES" dirty="0"/>
            </a:br>
            <a:r>
              <a:rPr lang="ca-ES" u="sng" dirty="0" err="1">
                <a:hlinkClick r:id="rId3"/>
              </a:rPr>
              <a:t>x.guardiola</a:t>
            </a:r>
            <a:r>
              <a:rPr lang="ca-ES" u="sng" dirty="0">
                <a:hlinkClick r:id="rId3"/>
              </a:rPr>
              <a:t>@</a:t>
            </a:r>
            <a:r>
              <a:rPr lang="ca-ES" u="sng" dirty="0" err="1">
                <a:hlinkClick r:id="rId3"/>
              </a:rPr>
              <a:t>hotmail.com</a:t>
            </a:r>
            <a:br>
              <a:rPr lang="ca-ES" u="sng" dirty="0"/>
            </a:br>
            <a:r>
              <a:rPr lang="ca-ES" dirty="0"/>
              <a:t>  607724050 </a:t>
            </a:r>
            <a:br>
              <a:rPr lang="ca-ES" dirty="0"/>
            </a:br>
            <a:r>
              <a:rPr lang="ca-ES" dirty="0"/>
              <a:t>SS.CC CASP CODUCTOR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F98A30B-3629-4177-BD38-77EBF561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0956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dirty="0"/>
              <a:t>Xavi Guardiola:</a:t>
            </a:r>
            <a:r>
              <a:rPr lang="ca-ES" dirty="0"/>
              <a:t>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b="1" dirty="0"/>
              <a:t>Delegat  al Comitè </a:t>
            </a:r>
            <a:r>
              <a:rPr lang="ca-ES" altLang="ca-ES" b="1" dirty="0" err="1"/>
              <a:t>Intercentres</a:t>
            </a:r>
            <a:r>
              <a:rPr lang="ca-ES" altLang="ca-ES" b="1" dirty="0"/>
              <a:t> del Departament de Justícia</a:t>
            </a:r>
            <a:r>
              <a:rPr lang="ca-ES" altLang="ca-ES" dirty="0"/>
              <a:t>.</a:t>
            </a:r>
            <a:endParaRPr lang="ca-ES" altLang="ca-ES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b="1" dirty="0"/>
              <a:t>Delegat  del Comitè de Laborals de la província de Barcelona.</a:t>
            </a:r>
            <a:endParaRPr lang="ca-ES" altLang="ca-ES" dirty="0"/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b="1" dirty="0"/>
              <a:t>Responsable</a:t>
            </a:r>
            <a:r>
              <a:rPr lang="ca-ES" altLang="ca-ES" dirty="0"/>
              <a:t> del col·lectiu de </a:t>
            </a:r>
            <a:r>
              <a:rPr lang="ca-ES" altLang="ca-ES" b="1" dirty="0"/>
              <a:t>laborals</a:t>
            </a:r>
            <a:r>
              <a:rPr lang="ca-ES" altLang="ca-ES" dirty="0"/>
              <a:t> del Departament de justícia.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Responsable de la seu del departament del carrer </a:t>
            </a:r>
            <a:r>
              <a:rPr lang="ca-ES" dirty="0" err="1"/>
              <a:t>Casp</a:t>
            </a:r>
            <a:r>
              <a:rPr lang="ca-ES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a-ES" dirty="0"/>
          </a:p>
        </p:txBody>
      </p:sp>
      <p:pic>
        <p:nvPicPr>
          <p:cNvPr id="14341" name="Picture 1">
            <a:extLst>
              <a:ext uri="{FF2B5EF4-FFF2-40B4-BE49-F238E27FC236}">
                <a16:creationId xmlns:a16="http://schemas.microsoft.com/office/drawing/2014/main" id="{A2AEF194-DB4F-467A-9EC4-79B110A4E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201612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4 Imagen">
            <a:extLst>
              <a:ext uri="{FF2B5EF4-FFF2-40B4-BE49-F238E27FC236}">
                <a16:creationId xmlns:a16="http://schemas.microsoft.com/office/drawing/2014/main" id="{9BDC9BD0-88D0-442A-A201-F0FDD4112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88913"/>
            <a:ext cx="11620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5 Marcador de número de diapositiva">
            <a:extLst>
              <a:ext uri="{FF2B5EF4-FFF2-40B4-BE49-F238E27FC236}">
                <a16:creationId xmlns:a16="http://schemas.microsoft.com/office/drawing/2014/main" id="{F2C8D62A-E113-4129-9CC9-C053F5F74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A552F7-00FD-44F4-BF7B-05A3BFED175C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15363" name="1 Título">
            <a:extLst>
              <a:ext uri="{FF2B5EF4-FFF2-40B4-BE49-F238E27FC236}">
                <a16:creationId xmlns:a16="http://schemas.microsoft.com/office/drawing/2014/main" id="{8B678A97-51A4-45C3-8F0B-8156AFFC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2160588"/>
          </a:xfrm>
        </p:spPr>
        <p:txBody>
          <a:bodyPr/>
          <a:lstStyle/>
          <a:p>
            <a:pPr eaLnBrk="1" hangingPunct="1"/>
            <a:r>
              <a:rPr lang="es-ES" altLang="ca-ES" sz="3200"/>
              <a:t>MIGUEL ANGEL  LÓPEZ  LÓPEZ  DE LUZURIAGA   </a:t>
            </a:r>
            <a:br>
              <a:rPr lang="es-ES" altLang="ca-ES" sz="3200"/>
            </a:br>
            <a:r>
              <a:rPr lang="es-ES" altLang="ca-ES" sz="3200" u="sng">
                <a:hlinkClick r:id="rId3"/>
              </a:rPr>
              <a:t>luzumik@hotmail.com</a:t>
            </a:r>
            <a:br>
              <a:rPr lang="es-ES" altLang="ca-ES" sz="3200" u="sng"/>
            </a:br>
            <a:r>
              <a:rPr lang="es-ES" altLang="ca-ES" sz="3200"/>
              <a:t> </a:t>
            </a:r>
            <a:r>
              <a:rPr lang="es-ES" altLang="ca-ES" sz="3200" u="sng">
                <a:hlinkClick r:id="rId4"/>
              </a:rPr>
              <a:t>malopezde@gencat.cat</a:t>
            </a:r>
            <a:br>
              <a:rPr lang="es-ES" altLang="ca-ES" sz="3200" u="sng"/>
            </a:br>
            <a:r>
              <a:rPr lang="es-ES" altLang="ca-ES" sz="3200"/>
              <a:t> 626769219 </a:t>
            </a:r>
            <a:br>
              <a:rPr lang="es-ES" altLang="ca-ES" sz="3200"/>
            </a:br>
            <a:r>
              <a:rPr lang="es-ES" altLang="ca-ES" sz="3200"/>
              <a:t>EMO2 EDUCADOR SOCIAL</a:t>
            </a:r>
            <a:endParaRPr lang="ca-ES" altLang="ca-ES" sz="3200"/>
          </a:p>
        </p:txBody>
      </p:sp>
      <p:sp>
        <p:nvSpPr>
          <p:cNvPr id="20484" name="2 Marcador de contenido">
            <a:extLst>
              <a:ext uri="{FF2B5EF4-FFF2-40B4-BE49-F238E27FC236}">
                <a16:creationId xmlns:a16="http://schemas.microsoft.com/office/drawing/2014/main" id="{3E16CD16-0CFB-4177-B390-010E8B427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84538"/>
            <a:ext cx="8362950" cy="338455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ca-ES" altLang="ca-ES" sz="3000" b="1" dirty="0"/>
              <a:t>Miguel Angel López:</a:t>
            </a:r>
            <a:r>
              <a:rPr lang="ca-ES" altLang="ca-ES" sz="3000" dirty="0"/>
              <a:t> </a:t>
            </a:r>
          </a:p>
          <a:p>
            <a:pPr eaLnBrk="1" hangingPunct="1">
              <a:defRPr/>
            </a:pPr>
            <a:r>
              <a:rPr lang="ca-ES" altLang="ca-ES" sz="2800" b="1" dirty="0"/>
              <a:t>Delegat  del Comitè de Laborals de la província de Barcelona.</a:t>
            </a:r>
            <a:endParaRPr lang="ca-ES" altLang="ca-ES" sz="2800" dirty="0"/>
          </a:p>
          <a:p>
            <a:pPr eaLnBrk="1" hangingPunct="1">
              <a:defRPr/>
            </a:pPr>
            <a:r>
              <a:rPr lang="ca-ES" altLang="ca-ES" sz="3000" b="1" dirty="0"/>
              <a:t>Responsable</a:t>
            </a:r>
            <a:r>
              <a:rPr lang="ca-ES" altLang="ca-ES" sz="3000" dirty="0"/>
              <a:t> del àmbit d’actuació dels </a:t>
            </a:r>
            <a:r>
              <a:rPr lang="ca-ES" altLang="ca-ES" sz="3000" dirty="0" err="1"/>
              <a:t>EMOs</a:t>
            </a:r>
            <a:r>
              <a:rPr lang="ca-ES" altLang="ca-ES" sz="3000" dirty="0"/>
              <a:t> 2 i 4.</a:t>
            </a:r>
            <a:r>
              <a:rPr lang="ca-ES" altLang="ca-ES" sz="3000" b="1" dirty="0"/>
              <a:t> </a:t>
            </a:r>
          </a:p>
          <a:p>
            <a:pPr eaLnBrk="1" hangingPunct="1">
              <a:defRPr/>
            </a:pPr>
            <a:r>
              <a:rPr lang="ca-ES" altLang="ca-ES" sz="3000" b="1" dirty="0"/>
              <a:t>Enllaç</a:t>
            </a:r>
            <a:r>
              <a:rPr lang="ca-ES" altLang="ca-ES" sz="3000" dirty="0"/>
              <a:t> amb les diferents plataformes de treballadors de la Ciutat de la Justícia.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s-ES" altLang="ca-ES" sz="3000" dirty="0"/>
          </a:p>
        </p:txBody>
      </p:sp>
      <p:pic>
        <p:nvPicPr>
          <p:cNvPr id="15365" name="Imagen 6">
            <a:extLst>
              <a:ext uri="{FF2B5EF4-FFF2-40B4-BE49-F238E27FC236}">
                <a16:creationId xmlns:a16="http://schemas.microsoft.com/office/drawing/2014/main" id="{56FB5C86-B10A-4F72-95D2-6EDD1CD632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5 Marcador de número de diapositiva">
            <a:extLst>
              <a:ext uri="{FF2B5EF4-FFF2-40B4-BE49-F238E27FC236}">
                <a16:creationId xmlns:a16="http://schemas.microsoft.com/office/drawing/2014/main" id="{D0EE2AB8-2BF4-486A-86ED-AD5DE58F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34C509-4CC8-446D-8F92-137E2FA6FE0A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16387" name="1 Título">
            <a:extLst>
              <a:ext uri="{FF2B5EF4-FFF2-40B4-BE49-F238E27FC236}">
                <a16:creationId xmlns:a16="http://schemas.microsoft.com/office/drawing/2014/main" id="{78CC3734-DB54-4EAC-966D-F52A43E40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2447925"/>
          </a:xfrm>
        </p:spPr>
        <p:txBody>
          <a:bodyPr/>
          <a:lstStyle/>
          <a:p>
            <a:pPr eaLnBrk="1" hangingPunct="1"/>
            <a:r>
              <a:rPr lang="ca-ES" altLang="ca-ES" sz="3200"/>
              <a:t>RAMÓN  CADENA CARCASONA</a:t>
            </a:r>
            <a:br>
              <a:rPr lang="ca-ES" altLang="ca-ES" sz="3200"/>
            </a:br>
            <a:r>
              <a:rPr lang="ca-ES" altLang="ca-ES" sz="3200"/>
              <a:t> </a:t>
            </a:r>
            <a:r>
              <a:rPr lang="ca-ES" altLang="ca-ES" sz="3200" u="sng">
                <a:hlinkClick r:id="rId3"/>
              </a:rPr>
              <a:t>RAMONET13@hotmail.com</a:t>
            </a:r>
            <a:br>
              <a:rPr lang="ca-ES" altLang="ca-ES" sz="3200" u="sng"/>
            </a:br>
            <a:r>
              <a:rPr lang="ca-ES" altLang="ca-ES" sz="3200"/>
              <a:t> </a:t>
            </a:r>
            <a:r>
              <a:rPr lang="ca-ES" altLang="ca-ES" sz="3200" u="sng">
                <a:hlinkClick r:id="rId4"/>
              </a:rPr>
              <a:t>rcadena@gencat.cat</a:t>
            </a:r>
            <a:br>
              <a:rPr lang="ca-ES" altLang="ca-ES" sz="3200" u="sng"/>
            </a:br>
            <a:r>
              <a:rPr lang="ca-ES" altLang="ca-ES" sz="3200"/>
              <a:t> 667277970 </a:t>
            </a:r>
            <a:br>
              <a:rPr lang="ca-ES" altLang="ca-ES" sz="3200"/>
            </a:br>
            <a:r>
              <a:rPr lang="ca-ES" altLang="ca-ES" sz="3200"/>
              <a:t>SS.CC ARAGÓ AUXILIAR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FCA3B7E-AEE9-491D-BD7B-FEC119D0D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284538"/>
            <a:ext cx="8229600" cy="3573462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dirty="0"/>
              <a:t>Ramón Cadena:</a:t>
            </a:r>
            <a:r>
              <a:rPr lang="ca-ES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b="1" dirty="0"/>
              <a:t>Responsable</a:t>
            </a:r>
            <a:r>
              <a:rPr lang="ca-ES" dirty="0"/>
              <a:t> de la secció als col·lectius  laborals i funcionaris de la seu del departament al carrer Girona.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b="1" dirty="0"/>
              <a:t>Representant</a:t>
            </a:r>
            <a:r>
              <a:rPr lang="ca-ES" dirty="0"/>
              <a:t> permanent de la secció a  les reunions que realitza la Coordinadora General del nostre sindicat 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Membre Permanent de la Secció Sindical CATAC.IAC 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a-ES" dirty="0"/>
          </a:p>
          <a:p>
            <a:pPr eaLnBrk="1" fontAlgn="auto" hangingPunct="1">
              <a:spcAft>
                <a:spcPts val="0"/>
              </a:spcAft>
              <a:defRPr/>
            </a:pPr>
            <a:endParaRPr lang="ca-ES" dirty="0"/>
          </a:p>
        </p:txBody>
      </p:sp>
      <p:pic>
        <p:nvPicPr>
          <p:cNvPr id="16389" name="Imagen 6">
            <a:extLst>
              <a:ext uri="{FF2B5EF4-FFF2-40B4-BE49-F238E27FC236}">
                <a16:creationId xmlns:a16="http://schemas.microsoft.com/office/drawing/2014/main" id="{5A421C72-185D-48B6-87D3-1F66EEEEFB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5 Marcador de número de diapositiva">
            <a:extLst>
              <a:ext uri="{FF2B5EF4-FFF2-40B4-BE49-F238E27FC236}">
                <a16:creationId xmlns:a16="http://schemas.microsoft.com/office/drawing/2014/main" id="{E90F1072-F189-48BC-BB77-D9513FB62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A479EA-427B-4C9E-9BAB-E14CE3CCFE1B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17411" name="1 Título">
            <a:extLst>
              <a:ext uri="{FF2B5EF4-FFF2-40B4-BE49-F238E27FC236}">
                <a16:creationId xmlns:a16="http://schemas.microsoft.com/office/drawing/2014/main" id="{3613EDE1-8B26-4043-8A5C-935759B00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2519363"/>
          </a:xfrm>
        </p:spPr>
        <p:txBody>
          <a:bodyPr/>
          <a:lstStyle/>
          <a:p>
            <a:pPr eaLnBrk="1" hangingPunct="1"/>
            <a:r>
              <a:rPr lang="ca-ES" altLang="ca-ES" sz="3600"/>
              <a:t>MARC  COSTA VALLS</a:t>
            </a:r>
            <a:br>
              <a:rPr lang="ca-ES" altLang="ca-ES" sz="3600"/>
            </a:br>
            <a:r>
              <a:rPr lang="ca-ES" altLang="ca-ES" sz="3600" u="sng">
                <a:hlinkClick r:id="rId3"/>
              </a:rPr>
              <a:t>marc.costa23@gmail.com</a:t>
            </a:r>
            <a:r>
              <a:rPr lang="ca-ES" altLang="ca-ES" sz="3600"/>
              <a:t> </a:t>
            </a:r>
            <a:br>
              <a:rPr lang="ca-ES" altLang="ca-ES" sz="3600"/>
            </a:br>
            <a:r>
              <a:rPr lang="ca-ES" altLang="ca-ES" sz="3600"/>
              <a:t> 646717069 </a:t>
            </a:r>
            <a:br>
              <a:rPr lang="ca-ES" altLang="ca-ES" sz="3600"/>
            </a:br>
            <a:r>
              <a:rPr lang="ca-ES" altLang="ca-ES" sz="3600"/>
              <a:t>CAN LLUPIÀ EDUCADOR SOCIAL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18F2B06-5585-4AE1-B604-ADA607964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68638"/>
            <a:ext cx="8229600" cy="345598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dirty="0"/>
              <a:t>Marc Costa:</a:t>
            </a:r>
            <a:r>
              <a:rPr lang="ca-ES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Membre permanent de la Mesa Mixta  de Negociació de treball de laborals i funcionaris a la </a:t>
            </a:r>
            <a:r>
              <a:rPr lang="ca-ES" dirty="0" err="1"/>
              <a:t>DGMPAiJJ</a:t>
            </a:r>
            <a:r>
              <a:rPr lang="ca-ES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b="1" dirty="0"/>
              <a:t>Delegat i representant </a:t>
            </a:r>
            <a:r>
              <a:rPr lang="ca-ES" dirty="0"/>
              <a:t>al Centre de Justícia Juvenil de </a:t>
            </a:r>
            <a:r>
              <a:rPr lang="ca-ES" b="1" dirty="0" err="1"/>
              <a:t>Can</a:t>
            </a:r>
            <a:r>
              <a:rPr lang="ca-ES" b="1" dirty="0"/>
              <a:t> </a:t>
            </a:r>
            <a:r>
              <a:rPr lang="ca-ES" b="1" dirty="0" err="1"/>
              <a:t>Llupià</a:t>
            </a:r>
            <a:r>
              <a:rPr lang="ca-ES" b="1" dirty="0"/>
              <a:t> </a:t>
            </a:r>
            <a:r>
              <a:rPr lang="ca-ES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 Membre Permanent de la secció 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a-ES" dirty="0"/>
          </a:p>
          <a:p>
            <a:pPr eaLnBrk="1" fontAlgn="auto" hangingPunct="1">
              <a:spcAft>
                <a:spcPts val="0"/>
              </a:spcAft>
              <a:defRPr/>
            </a:pPr>
            <a:endParaRPr lang="ca-ES" dirty="0"/>
          </a:p>
        </p:txBody>
      </p:sp>
      <p:pic>
        <p:nvPicPr>
          <p:cNvPr id="17413" name="Imagen 1">
            <a:extLst>
              <a:ext uri="{FF2B5EF4-FFF2-40B4-BE49-F238E27FC236}">
                <a16:creationId xmlns:a16="http://schemas.microsoft.com/office/drawing/2014/main" id="{BE1A316B-B19E-4C0B-B575-2A18018328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981201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número de diapositiva 3">
            <a:extLst>
              <a:ext uri="{FF2B5EF4-FFF2-40B4-BE49-F238E27FC236}">
                <a16:creationId xmlns:a16="http://schemas.microsoft.com/office/drawing/2014/main" id="{6468EA3A-D988-4D8E-ADC4-A110E2E15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CA44F8-CF16-4AFB-A0AF-09917E330470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pic>
        <p:nvPicPr>
          <p:cNvPr id="18435" name="Imagen 4">
            <a:extLst>
              <a:ext uri="{FF2B5EF4-FFF2-40B4-BE49-F238E27FC236}">
                <a16:creationId xmlns:a16="http://schemas.microsoft.com/office/drawing/2014/main" id="{CCDF08BB-C2FB-4D38-A7DD-2B6349ED2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00831F07-8E3F-4506-89AF-7042F0F34179}"/>
              </a:ext>
            </a:extLst>
          </p:cNvPr>
          <p:cNvSpPr/>
          <p:nvPr/>
        </p:nvSpPr>
        <p:spPr>
          <a:xfrm>
            <a:off x="179388" y="763588"/>
            <a:ext cx="8507412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MERITXELL SALA OLLE</a:t>
            </a:r>
          </a:p>
          <a:p>
            <a:pPr algn="ctr" eaLnBrk="1" hangingPunct="1">
              <a:defRPr/>
            </a:pPr>
            <a:r>
              <a:rPr lang="es-ES" sz="3200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msalaolle@gencat.cat</a:t>
            </a:r>
          </a:p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66761741</a:t>
            </a:r>
          </a:p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CAN LLUPIÀ EDUCADOR/A SOCIAL</a:t>
            </a: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F2C4648B-BB01-4F8A-B275-34FAEE6FE6C4}"/>
              </a:ext>
            </a:extLst>
          </p:cNvPr>
          <p:cNvSpPr txBox="1">
            <a:spLocks/>
          </p:cNvSpPr>
          <p:nvPr/>
        </p:nvSpPr>
        <p:spPr>
          <a:xfrm>
            <a:off x="457200" y="3068638"/>
            <a:ext cx="8229600" cy="345598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dirty="0"/>
              <a:t>Txell Sala</a:t>
            </a:r>
            <a:endParaRPr lang="ca-E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Membre permanent de la Mesa Mixta  de Negociació de treball de laborals i funcionaris a la </a:t>
            </a:r>
            <a:r>
              <a:rPr lang="ca-ES" dirty="0" err="1"/>
              <a:t>DGMPAiJJ</a:t>
            </a:r>
            <a:r>
              <a:rPr lang="ca-ES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b="1" dirty="0"/>
              <a:t>Responsable</a:t>
            </a:r>
            <a:r>
              <a:rPr lang="ca-ES" dirty="0"/>
              <a:t> de comunicació.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b="1" dirty="0"/>
              <a:t>Secretaria</a:t>
            </a:r>
            <a:r>
              <a:rPr lang="ca-ES" dirty="0"/>
              <a:t> de la secció.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altLang="ca-ES" b="1" dirty="0"/>
              <a:t>Encarregat de la elaboració de documents i/o </a:t>
            </a:r>
            <a:r>
              <a:rPr lang="ca-ES" altLang="ca-ES" b="1" dirty="0" err="1"/>
              <a:t>catacraks</a:t>
            </a:r>
            <a:r>
              <a:rPr lang="ca-ES" altLang="ca-ES" b="1" dirty="0"/>
              <a:t>  </a:t>
            </a:r>
            <a:r>
              <a:rPr lang="ca-ES" altLang="ca-ES" dirty="0"/>
              <a:t>específic del àmbit del departament de Justícia.</a:t>
            </a:r>
            <a:endParaRPr lang="ca-E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b="1" dirty="0"/>
              <a:t>Delegat i representant </a:t>
            </a:r>
            <a:r>
              <a:rPr lang="ca-ES" dirty="0"/>
              <a:t>al Centre de Justícia Juvenil de </a:t>
            </a:r>
            <a:r>
              <a:rPr lang="ca-ES" b="1" dirty="0"/>
              <a:t>Can </a:t>
            </a:r>
            <a:r>
              <a:rPr lang="ca-ES" b="1" dirty="0" err="1"/>
              <a:t>Llupià</a:t>
            </a:r>
            <a:r>
              <a:rPr lang="ca-ES" b="1" dirty="0"/>
              <a:t> </a:t>
            </a:r>
            <a:r>
              <a:rPr lang="ca-ES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 Membre Permanent de la secció . </a:t>
            </a:r>
          </a:p>
        </p:txBody>
      </p:sp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número de diapositiva 3">
            <a:extLst>
              <a:ext uri="{FF2B5EF4-FFF2-40B4-BE49-F238E27FC236}">
                <a16:creationId xmlns:a16="http://schemas.microsoft.com/office/drawing/2014/main" id="{10B344FF-4CB6-41A3-850A-228894FA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249DD1-345C-4A22-8C02-9EC71FF1B503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pic>
        <p:nvPicPr>
          <p:cNvPr id="19459" name="Imagen 4">
            <a:extLst>
              <a:ext uri="{FF2B5EF4-FFF2-40B4-BE49-F238E27FC236}">
                <a16:creationId xmlns:a16="http://schemas.microsoft.com/office/drawing/2014/main" id="{15A3EFB1-BE75-40B8-BEF6-08BA4A7FE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EB55DC49-FEC6-4F99-AE40-BBB88108B931}"/>
              </a:ext>
            </a:extLst>
          </p:cNvPr>
          <p:cNvSpPr/>
          <p:nvPr/>
        </p:nvSpPr>
        <p:spPr>
          <a:xfrm>
            <a:off x="250825" y="763588"/>
            <a:ext cx="8713788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NOEMI  SANZ FERNANDEZ </a:t>
            </a:r>
          </a:p>
          <a:p>
            <a:pPr algn="ctr" eaLnBrk="1" hangingPunct="1">
              <a:defRPr/>
            </a:pPr>
            <a:r>
              <a:rPr lang="es-ES" sz="3600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noemi.sanz@gencat.cat</a:t>
            </a:r>
          </a:p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  <a:hlinkClick r:id="rId4"/>
              </a:rPr>
              <a:t>elemi79@yahoo.es</a:t>
            </a:r>
            <a:endParaRPr lang="es-ES" sz="3600" dirty="0">
              <a:latin typeface="+mj-lt"/>
              <a:ea typeface="+mj-ea"/>
              <a:cs typeface="+mj-cs"/>
            </a:endParaRPr>
          </a:p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645906419</a:t>
            </a:r>
          </a:p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CAN LLUPIÀ  EDUCADOR/A SOCIAL</a:t>
            </a:r>
          </a:p>
        </p:txBody>
      </p:sp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2254CCA8-9B83-4D25-8421-3068642027DB}"/>
              </a:ext>
            </a:extLst>
          </p:cNvPr>
          <p:cNvSpPr txBox="1">
            <a:spLocks/>
          </p:cNvSpPr>
          <p:nvPr/>
        </p:nvSpPr>
        <p:spPr>
          <a:xfrm>
            <a:off x="457200" y="3625850"/>
            <a:ext cx="8229600" cy="2898775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dirty="0" err="1"/>
              <a:t>Noe</a:t>
            </a:r>
            <a:r>
              <a:rPr lang="ca-ES" b="1" dirty="0"/>
              <a:t> Sanz:</a:t>
            </a:r>
            <a:r>
              <a:rPr lang="ca-ES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Membre permanent de la Mesa Mixta  de Negociació de treball de laborals i funcionaris a la </a:t>
            </a:r>
            <a:r>
              <a:rPr lang="ca-ES" dirty="0" err="1"/>
              <a:t>DGMPAiJJ</a:t>
            </a:r>
            <a:r>
              <a:rPr lang="ca-ES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b="1" dirty="0"/>
              <a:t>Delegat i representant </a:t>
            </a:r>
            <a:r>
              <a:rPr lang="ca-ES" dirty="0"/>
              <a:t>al Centre de Justícia Juvenil de </a:t>
            </a:r>
            <a:r>
              <a:rPr lang="ca-ES" b="1" dirty="0"/>
              <a:t>Can </a:t>
            </a:r>
            <a:r>
              <a:rPr lang="ca-ES" b="1" dirty="0" err="1"/>
              <a:t>Llupià</a:t>
            </a:r>
            <a:r>
              <a:rPr lang="ca-ES" b="1" dirty="0"/>
              <a:t> </a:t>
            </a:r>
            <a:r>
              <a:rPr lang="ca-ES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 Membre Permanent de la secció . </a:t>
            </a:r>
          </a:p>
        </p:txBody>
      </p:sp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número de diapositiva 1">
            <a:extLst>
              <a:ext uri="{FF2B5EF4-FFF2-40B4-BE49-F238E27FC236}">
                <a16:creationId xmlns:a16="http://schemas.microsoft.com/office/drawing/2014/main" id="{85DA6849-7715-48DB-86C7-DA53EC95EC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CEF9E8B-901B-4C6C-A395-E611CCEBEEE5}" type="slidenum">
              <a:rPr lang="es-ES" altLang="ca-ES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17</a:t>
            </a:fld>
            <a:endParaRPr lang="es-ES" altLang="ca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88910EF-7D51-47C2-9077-D5E9D0EA0424}"/>
              </a:ext>
            </a:extLst>
          </p:cNvPr>
          <p:cNvSpPr/>
          <p:nvPr/>
        </p:nvSpPr>
        <p:spPr>
          <a:xfrm>
            <a:off x="250825" y="763588"/>
            <a:ext cx="8713788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NADIR  CREUS MOR </a:t>
            </a:r>
          </a:p>
          <a:p>
            <a:pPr algn="ctr" eaLnBrk="1" hangingPunct="1">
              <a:defRPr/>
            </a:pPr>
            <a:r>
              <a:rPr lang="es-ES" sz="3600" u="sng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nadir.creus@gencat.cat</a:t>
            </a:r>
          </a:p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649212229</a:t>
            </a:r>
          </a:p>
          <a:p>
            <a:pPr algn="ctr" eaLnBrk="1" hangingPunct="1">
              <a:defRPr/>
            </a:pPr>
            <a:r>
              <a:rPr lang="es-ES" sz="3600" dirty="0">
                <a:latin typeface="+mj-lt"/>
                <a:ea typeface="+mj-ea"/>
                <a:cs typeface="+mj-cs"/>
              </a:rPr>
              <a:t>EL SEGRE  EDUCADOR/A SOCIAL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2CCB1A2C-34B2-4625-8427-5446C24DA5DE}"/>
              </a:ext>
            </a:extLst>
          </p:cNvPr>
          <p:cNvSpPr txBox="1">
            <a:spLocks/>
          </p:cNvSpPr>
          <p:nvPr/>
        </p:nvSpPr>
        <p:spPr>
          <a:xfrm>
            <a:off x="457200" y="3625850"/>
            <a:ext cx="8229600" cy="289877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a-ES" b="1" dirty="0"/>
              <a:t>Nadir Creus:</a:t>
            </a:r>
            <a:r>
              <a:rPr lang="ca-ES" dirty="0"/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Membre permanent de la Mesa Mixta  de Negociació de treball de laborals i funcionaris a la </a:t>
            </a:r>
            <a:r>
              <a:rPr lang="ca-ES" dirty="0" err="1"/>
              <a:t>DGMPAiJJ</a:t>
            </a:r>
            <a:r>
              <a:rPr lang="ca-ES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b="1" dirty="0"/>
              <a:t>Delegat i representant </a:t>
            </a:r>
            <a:r>
              <a:rPr lang="ca-ES" dirty="0"/>
              <a:t>al Centre de Justícia Juvenil de </a:t>
            </a:r>
            <a:r>
              <a:rPr lang="ca-ES" b="1" dirty="0"/>
              <a:t>C.E. El Segre</a:t>
            </a:r>
            <a:r>
              <a:rPr lang="ca-ES" dirty="0"/>
              <a:t>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Assessoria  legal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 Membre Permanent de la secció 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a-ES" dirty="0"/>
          </a:p>
          <a:p>
            <a:pPr eaLnBrk="1" fontAlgn="auto" hangingPunct="1">
              <a:spcAft>
                <a:spcPts val="0"/>
              </a:spcAft>
              <a:defRPr/>
            </a:pPr>
            <a:endParaRPr lang="ca-ES" dirty="0"/>
          </a:p>
        </p:txBody>
      </p:sp>
      <p:pic>
        <p:nvPicPr>
          <p:cNvPr id="20485" name="Imagen 4">
            <a:extLst>
              <a:ext uri="{FF2B5EF4-FFF2-40B4-BE49-F238E27FC236}">
                <a16:creationId xmlns:a16="http://schemas.microsoft.com/office/drawing/2014/main" id="{D9E78D6C-97B7-44E1-8AD3-987030F540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5 Marcador de número de diapositiva">
            <a:extLst>
              <a:ext uri="{FF2B5EF4-FFF2-40B4-BE49-F238E27FC236}">
                <a16:creationId xmlns:a16="http://schemas.microsoft.com/office/drawing/2014/main" id="{ED42DFC6-FD88-41E2-B1AF-1252E7AC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981810-4F62-494B-9E45-9DF97619AFC5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8C89D52-E429-44CE-900C-60A3771CD8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ca-ES" altLang="ca-ES" sz="4800" b="1"/>
              <a:t>Per un sindicalisme,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a-ES" altLang="ca-ES" sz="4800" b="1"/>
              <a:t> 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a-ES" altLang="ca-ES" sz="4800" b="1"/>
              <a:t>PROPER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a-ES" altLang="ca-ES" sz="4800" b="1"/>
              <a:t>I 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ca-ES" altLang="ca-ES" sz="4800" b="1"/>
              <a:t>PARTICIPATIU</a:t>
            </a:r>
            <a:endParaRPr lang="ca-ES" altLang="ca-ES" sz="4800"/>
          </a:p>
          <a:p>
            <a:pPr algn="ctr">
              <a:buFont typeface="Arial" panose="020B0604020202020204" pitchFamily="34" charset="0"/>
              <a:buNone/>
            </a:pPr>
            <a:r>
              <a:rPr lang="ca-ES" altLang="ca-ES" sz="4800"/>
              <a:t> </a:t>
            </a:r>
          </a:p>
        </p:txBody>
      </p:sp>
      <p:pic>
        <p:nvPicPr>
          <p:cNvPr id="21508" name="Imagen 4">
            <a:extLst>
              <a:ext uri="{FF2B5EF4-FFF2-40B4-BE49-F238E27FC236}">
                <a16:creationId xmlns:a16="http://schemas.microsoft.com/office/drawing/2014/main" id="{E7A6C97B-5E58-4FC3-BE77-B15763655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5 Marcador de número de diapositiva">
            <a:extLst>
              <a:ext uri="{FF2B5EF4-FFF2-40B4-BE49-F238E27FC236}">
                <a16:creationId xmlns:a16="http://schemas.microsoft.com/office/drawing/2014/main" id="{8ED34F97-7AE3-417E-B1C4-A009EA574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F0E239-C8B3-4503-8654-96ADB6F6ACCC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pic>
        <p:nvPicPr>
          <p:cNvPr id="22531" name="Picture 4" descr="20100929vaga_mani4">
            <a:extLst>
              <a:ext uri="{FF2B5EF4-FFF2-40B4-BE49-F238E27FC236}">
                <a16:creationId xmlns:a16="http://schemas.microsoft.com/office/drawing/2014/main" id="{C062A2FC-5502-4E06-B358-3CBA0AEA36C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1600200"/>
            <a:ext cx="6119812" cy="4525963"/>
          </a:xfrm>
        </p:spPr>
      </p:pic>
      <p:pic>
        <p:nvPicPr>
          <p:cNvPr id="22532" name="Picture 5" descr="ANd9GcRORCC64KCzsaju7EdNRw7D_hFCttA_znTs_8_jSDpAXJ7vid4&amp;t=1&amp;usg=__bVesZZrYMx_tIOT836jhQT3hJrE=">
            <a:extLst>
              <a:ext uri="{FF2B5EF4-FFF2-40B4-BE49-F238E27FC236}">
                <a16:creationId xmlns:a16="http://schemas.microsoft.com/office/drawing/2014/main" id="{8FD17118-CA7A-4112-83B1-F7807662D626}"/>
              </a:ext>
            </a:extLst>
          </p:cNvPr>
          <p:cNvPicPr>
            <a:picLocks noGrp="1" noChangeAspect="1" noChangeArrowheads="1"/>
          </p:cNvPicPr>
          <p:nvPr>
            <p:ph type="title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274638"/>
            <a:ext cx="3816350" cy="1143000"/>
          </a:xfrm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5 Marcador de número de diapositiva">
            <a:extLst>
              <a:ext uri="{FF2B5EF4-FFF2-40B4-BE49-F238E27FC236}">
                <a16:creationId xmlns:a16="http://schemas.microsoft.com/office/drawing/2014/main" id="{15280AAF-DF91-4E78-A259-686BCE4D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C13117-A4A7-45F8-864E-5BD022AF6622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8770B3B9-03AE-4017-A5EC-E1912C3F6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5175"/>
            <a:ext cx="7772400" cy="23034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a-ES" dirty="0"/>
              <a:t>SECCIÓ SINDICAL </a:t>
            </a:r>
            <a:br>
              <a:rPr lang="ca-ES" dirty="0"/>
            </a:br>
            <a:r>
              <a:rPr lang="ca-ES" dirty="0"/>
              <a:t>Departament de Justícia.</a:t>
            </a:r>
            <a:br>
              <a:rPr lang="ca-ES" dirty="0"/>
            </a:br>
            <a:endParaRPr lang="ca-ES" dirty="0"/>
          </a:p>
        </p:txBody>
      </p:sp>
      <p:sp>
        <p:nvSpPr>
          <p:cNvPr id="3" name="2 Subtítulo">
            <a:extLst>
              <a:ext uri="{FF2B5EF4-FFF2-40B4-BE49-F238E27FC236}">
                <a16:creationId xmlns:a16="http://schemas.microsoft.com/office/drawing/2014/main" id="{131A1450-D68E-4A7B-8C95-186472C4C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5000"/>
              </a:lnSpc>
              <a:spcAft>
                <a:spcPts val="1000"/>
              </a:spcAft>
              <a:defRPr/>
            </a:pPr>
            <a:endParaRPr lang="ca-ES" dirty="0">
              <a:latin typeface="Times"/>
              <a:ea typeface="Calibri"/>
              <a:cs typeface="Arial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5125" name="Picture 1">
            <a:extLst>
              <a:ext uri="{FF2B5EF4-FFF2-40B4-BE49-F238E27FC236}">
                <a16:creationId xmlns:a16="http://schemas.microsoft.com/office/drawing/2014/main" id="{AF24A50C-257A-4F21-93D2-9E52C3C69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005263"/>
            <a:ext cx="4032250" cy="157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95">
            <a:extLst>
              <a:ext uri="{FF2B5EF4-FFF2-40B4-BE49-F238E27FC236}">
                <a16:creationId xmlns:a16="http://schemas.microsoft.com/office/drawing/2014/main" id="{0532821F-7EDF-4AA8-93D8-BA3DACC36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076700"/>
            <a:ext cx="211772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5 Marcador de número de diapositiva">
            <a:extLst>
              <a:ext uri="{FF2B5EF4-FFF2-40B4-BE49-F238E27FC236}">
                <a16:creationId xmlns:a16="http://schemas.microsoft.com/office/drawing/2014/main" id="{B18E1418-F8D6-482A-BEF0-0D77C78B7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9FCD88-7DC0-4E4D-9364-646A1425375D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369CF131-FC7D-49BD-8B70-888B8555C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b="1" dirty="0">
                <a:solidFill>
                  <a:schemeClr val="accent3">
                    <a:lumMod val="50000"/>
                  </a:schemeClr>
                </a:solidFill>
              </a:rPr>
              <a:t>DEPARTAMENT DE JUSTICIA</a:t>
            </a:r>
            <a:endParaRPr lang="es-ES" dirty="0"/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AD78CFF7-900D-457D-A6D5-237875E3ED16}"/>
              </a:ext>
            </a:extLst>
          </p:cNvPr>
          <p:cNvSpPr/>
          <p:nvPr/>
        </p:nvSpPr>
        <p:spPr>
          <a:xfrm>
            <a:off x="395288" y="2420938"/>
            <a:ext cx="1439862" cy="11525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b="1" dirty="0"/>
              <a:t>Personal</a:t>
            </a:r>
            <a:r>
              <a:rPr lang="ca-ES" dirty="0"/>
              <a:t> de l’Àmbit Penitenciari</a:t>
            </a:r>
            <a:endParaRPr lang="es-ES" dirty="0"/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id="{E7DAF3DB-2B17-46B3-A0EB-6DBD85C189BC}"/>
              </a:ext>
            </a:extLst>
          </p:cNvPr>
          <p:cNvSpPr/>
          <p:nvPr/>
        </p:nvSpPr>
        <p:spPr>
          <a:xfrm>
            <a:off x="4284663" y="2060575"/>
            <a:ext cx="1582737" cy="1655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b="1" dirty="0"/>
              <a:t>Funcionaris i Laborals </a:t>
            </a:r>
            <a:r>
              <a:rPr lang="ca-ES" dirty="0"/>
              <a:t>de Serveis Centrals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(</a:t>
            </a:r>
            <a:r>
              <a:rPr lang="ca-ES" dirty="0" err="1"/>
              <a:t>Casp</a:t>
            </a:r>
            <a:r>
              <a:rPr lang="ca-ES" dirty="0"/>
              <a:t> i Aragó)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Rectángulo">
            <a:extLst>
              <a:ext uri="{FF2B5EF4-FFF2-40B4-BE49-F238E27FC236}">
                <a16:creationId xmlns:a16="http://schemas.microsoft.com/office/drawing/2014/main" id="{74C10A59-BD0B-45B5-910A-74A7BF5AEE82}"/>
              </a:ext>
            </a:extLst>
          </p:cNvPr>
          <p:cNvSpPr/>
          <p:nvPr/>
        </p:nvSpPr>
        <p:spPr>
          <a:xfrm>
            <a:off x="5867400" y="2060575"/>
            <a:ext cx="1152525" cy="1655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b="1" dirty="0"/>
              <a:t>Laborals</a:t>
            </a:r>
            <a:r>
              <a:rPr lang="ca-ES" dirty="0"/>
              <a:t> de Ciutat de la Justícia i Jutjats</a:t>
            </a:r>
            <a:endParaRPr lang="es-ES" dirty="0"/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D77588B6-0C3F-4AF9-803D-4CBFE216B44A}"/>
              </a:ext>
            </a:extLst>
          </p:cNvPr>
          <p:cNvSpPr/>
          <p:nvPr/>
        </p:nvSpPr>
        <p:spPr>
          <a:xfrm>
            <a:off x="7019925" y="2060575"/>
            <a:ext cx="1655763" cy="1655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b="1" dirty="0"/>
              <a:t>Funcionaris i Laborals </a:t>
            </a:r>
            <a:r>
              <a:rPr lang="ca-ES" dirty="0"/>
              <a:t>de la  D.G de Mesures  Penals  Alternatives i Justícia Juvenil</a:t>
            </a:r>
            <a:endParaRPr lang="es-ES" dirty="0"/>
          </a:p>
        </p:txBody>
      </p:sp>
      <p:sp>
        <p:nvSpPr>
          <p:cNvPr id="10" name="9 Flecha abajo">
            <a:extLst>
              <a:ext uri="{FF2B5EF4-FFF2-40B4-BE49-F238E27FC236}">
                <a16:creationId xmlns:a16="http://schemas.microsoft.com/office/drawing/2014/main" id="{6208FEAB-29CD-4C62-9F97-7EC661AC4AA0}"/>
              </a:ext>
            </a:extLst>
          </p:cNvPr>
          <p:cNvSpPr/>
          <p:nvPr/>
        </p:nvSpPr>
        <p:spPr>
          <a:xfrm>
            <a:off x="900113" y="3716338"/>
            <a:ext cx="484187" cy="979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2" name="11 Conector recto de flecha">
            <a:extLst>
              <a:ext uri="{FF2B5EF4-FFF2-40B4-BE49-F238E27FC236}">
                <a16:creationId xmlns:a16="http://schemas.microsoft.com/office/drawing/2014/main" id="{011C93ED-D68F-4914-8044-8028A38AB7C1}"/>
              </a:ext>
            </a:extLst>
          </p:cNvPr>
          <p:cNvCxnSpPr/>
          <p:nvPr/>
        </p:nvCxnSpPr>
        <p:spPr>
          <a:xfrm>
            <a:off x="4859338" y="3716338"/>
            <a:ext cx="0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>
            <a:extLst>
              <a:ext uri="{FF2B5EF4-FFF2-40B4-BE49-F238E27FC236}">
                <a16:creationId xmlns:a16="http://schemas.microsoft.com/office/drawing/2014/main" id="{68577438-390A-499D-9C58-EBC040F3E06B}"/>
              </a:ext>
            </a:extLst>
          </p:cNvPr>
          <p:cNvCxnSpPr/>
          <p:nvPr/>
        </p:nvCxnSpPr>
        <p:spPr>
          <a:xfrm>
            <a:off x="6300788" y="3716338"/>
            <a:ext cx="0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>
            <a:extLst>
              <a:ext uri="{FF2B5EF4-FFF2-40B4-BE49-F238E27FC236}">
                <a16:creationId xmlns:a16="http://schemas.microsoft.com/office/drawing/2014/main" id="{F3E870FF-88F5-4D01-920D-28AA6A837863}"/>
              </a:ext>
            </a:extLst>
          </p:cNvPr>
          <p:cNvCxnSpPr/>
          <p:nvPr/>
        </p:nvCxnSpPr>
        <p:spPr>
          <a:xfrm>
            <a:off x="7885113" y="3716338"/>
            <a:ext cx="0" cy="1441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>
            <a:extLst>
              <a:ext uri="{FF2B5EF4-FFF2-40B4-BE49-F238E27FC236}">
                <a16:creationId xmlns:a16="http://schemas.microsoft.com/office/drawing/2014/main" id="{4F217C40-A76A-46BE-9C91-2B8B2B2EF51E}"/>
              </a:ext>
            </a:extLst>
          </p:cNvPr>
          <p:cNvSpPr/>
          <p:nvPr/>
        </p:nvSpPr>
        <p:spPr>
          <a:xfrm>
            <a:off x="3059113" y="5084763"/>
            <a:ext cx="5400675" cy="8651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solidFill>
                  <a:schemeClr val="accent3">
                    <a:lumMod val="50000"/>
                  </a:schemeClr>
                </a:solidFill>
              </a:rPr>
              <a:t>SECCIÓ SINDICAL DEL DEPARTAMENT DE JUSTICIA </a:t>
            </a:r>
          </a:p>
        </p:txBody>
      </p:sp>
      <p:sp>
        <p:nvSpPr>
          <p:cNvPr id="23" name="22 Rectángulo">
            <a:extLst>
              <a:ext uri="{FF2B5EF4-FFF2-40B4-BE49-F238E27FC236}">
                <a16:creationId xmlns:a16="http://schemas.microsoft.com/office/drawing/2014/main" id="{AC8CC4C2-9C46-4053-8008-103AF5B957BD}"/>
              </a:ext>
            </a:extLst>
          </p:cNvPr>
          <p:cNvSpPr/>
          <p:nvPr/>
        </p:nvSpPr>
        <p:spPr>
          <a:xfrm>
            <a:off x="250825" y="4868863"/>
            <a:ext cx="1441450" cy="11525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Secció Sindical Penitenciaris </a:t>
            </a:r>
            <a:r>
              <a:rPr lang="ca-ES" dirty="0" err="1"/>
              <a:t>Catac</a:t>
            </a:r>
            <a:r>
              <a:rPr lang="ca-ES" dirty="0"/>
              <a:t>.</a:t>
            </a:r>
            <a:endParaRPr lang="es-ES" dirty="0"/>
          </a:p>
        </p:txBody>
      </p:sp>
      <p:sp>
        <p:nvSpPr>
          <p:cNvPr id="24" name="23 Rectángulo">
            <a:extLst>
              <a:ext uri="{FF2B5EF4-FFF2-40B4-BE49-F238E27FC236}">
                <a16:creationId xmlns:a16="http://schemas.microsoft.com/office/drawing/2014/main" id="{DFC06819-BE77-474A-BA20-92E474CFD656}"/>
              </a:ext>
            </a:extLst>
          </p:cNvPr>
          <p:cNvSpPr/>
          <p:nvPr/>
        </p:nvSpPr>
        <p:spPr>
          <a:xfrm>
            <a:off x="3132138" y="2060575"/>
            <a:ext cx="1223962" cy="16557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b="1" dirty="0"/>
              <a:t>Laborals</a:t>
            </a:r>
            <a:r>
              <a:rPr lang="ca-ES" dirty="0"/>
              <a:t> de Presons</a:t>
            </a:r>
          </a:p>
        </p:txBody>
      </p:sp>
      <p:cxnSp>
        <p:nvCxnSpPr>
          <p:cNvPr id="25" name="24 Conector recto de flecha">
            <a:extLst>
              <a:ext uri="{FF2B5EF4-FFF2-40B4-BE49-F238E27FC236}">
                <a16:creationId xmlns:a16="http://schemas.microsoft.com/office/drawing/2014/main" id="{87D393AB-E050-4E6E-9EAE-8B3B2DE1D39B}"/>
              </a:ext>
            </a:extLst>
          </p:cNvPr>
          <p:cNvCxnSpPr/>
          <p:nvPr/>
        </p:nvCxnSpPr>
        <p:spPr>
          <a:xfrm>
            <a:off x="3635375" y="3716338"/>
            <a:ext cx="0" cy="1368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0" name="Imagen 18">
            <a:extLst>
              <a:ext uri="{FF2B5EF4-FFF2-40B4-BE49-F238E27FC236}">
                <a16:creationId xmlns:a16="http://schemas.microsoft.com/office/drawing/2014/main" id="{2CC9577F-6377-451C-B4EC-D40B11A81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5 Marcador de número de diapositiva">
            <a:extLst>
              <a:ext uri="{FF2B5EF4-FFF2-40B4-BE49-F238E27FC236}">
                <a16:creationId xmlns:a16="http://schemas.microsoft.com/office/drawing/2014/main" id="{CE837262-D48C-4E91-9C61-A25832F1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162658-C807-4CC8-B7A5-513CFDCFE26A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0B98C4EF-032F-4254-9138-36B879F3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7191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2800" b="1" dirty="0" err="1">
                <a:solidFill>
                  <a:schemeClr val="accent3">
                    <a:lumMod val="50000"/>
                  </a:schemeClr>
                </a:solidFill>
              </a:rPr>
              <a:t>Secció</a:t>
            </a: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</a:rPr>
              <a:t> Sindical  DE JUSTICIA </a:t>
            </a:r>
            <a:r>
              <a:rPr lang="ca-ES" dirty="0"/>
              <a:t>Col·lectius atesos</a:t>
            </a:r>
            <a:br>
              <a:rPr lang="ca-ES" sz="2800" dirty="0"/>
            </a:br>
            <a:r>
              <a:rPr lang="es-ES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id="{8EB3E370-5BCD-4E4A-80D6-0BE0DA3FCE33}"/>
              </a:ext>
            </a:extLst>
          </p:cNvPr>
          <p:cNvSpPr/>
          <p:nvPr/>
        </p:nvSpPr>
        <p:spPr>
          <a:xfrm>
            <a:off x="539750" y="2276475"/>
            <a:ext cx="1223963" cy="129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Serveis Centrals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(</a:t>
            </a:r>
            <a:r>
              <a:rPr lang="ca-ES" dirty="0" err="1"/>
              <a:t>Casp</a:t>
            </a:r>
            <a:r>
              <a:rPr lang="ca-ES" dirty="0"/>
              <a:t> i Aragó)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8" name="7 Rectángulo">
            <a:extLst>
              <a:ext uri="{FF2B5EF4-FFF2-40B4-BE49-F238E27FC236}">
                <a16:creationId xmlns:a16="http://schemas.microsoft.com/office/drawing/2014/main" id="{C31FE944-4C5A-4403-B835-DB6FDDC569C9}"/>
              </a:ext>
            </a:extLst>
          </p:cNvPr>
          <p:cNvSpPr/>
          <p:nvPr/>
        </p:nvSpPr>
        <p:spPr>
          <a:xfrm>
            <a:off x="539750" y="3573463"/>
            <a:ext cx="1223963" cy="1511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b="1" dirty="0"/>
              <a:t>Laborals</a:t>
            </a:r>
            <a:r>
              <a:rPr lang="ca-ES" dirty="0"/>
              <a:t> de Ciutat de la Justícia i Jutjats</a:t>
            </a:r>
            <a:endParaRPr lang="es-ES" dirty="0"/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75F55437-74AE-4BC1-90F3-28DD5AF65DCA}"/>
              </a:ext>
            </a:extLst>
          </p:cNvPr>
          <p:cNvSpPr/>
          <p:nvPr/>
        </p:nvSpPr>
        <p:spPr>
          <a:xfrm>
            <a:off x="539750" y="5084763"/>
            <a:ext cx="1223963" cy="15128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D.G.M.P.A i Justícia Juvenil</a:t>
            </a:r>
            <a:endParaRPr lang="es-ES" dirty="0"/>
          </a:p>
        </p:txBody>
      </p:sp>
      <p:sp>
        <p:nvSpPr>
          <p:cNvPr id="24" name="23 Rectángulo">
            <a:extLst>
              <a:ext uri="{FF2B5EF4-FFF2-40B4-BE49-F238E27FC236}">
                <a16:creationId xmlns:a16="http://schemas.microsoft.com/office/drawing/2014/main" id="{56F5FED9-0225-4FCE-B89A-4C849FEC47B0}"/>
              </a:ext>
            </a:extLst>
          </p:cNvPr>
          <p:cNvSpPr/>
          <p:nvPr/>
        </p:nvSpPr>
        <p:spPr>
          <a:xfrm>
            <a:off x="539750" y="1196975"/>
            <a:ext cx="1223963" cy="10795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dirty="0"/>
              <a:t>Personal </a:t>
            </a:r>
            <a:r>
              <a:rPr lang="ca-ES" b="1" dirty="0"/>
              <a:t>Laboral</a:t>
            </a:r>
            <a:r>
              <a:rPr lang="ca-ES" dirty="0"/>
              <a:t> de Presons</a:t>
            </a:r>
          </a:p>
        </p:txBody>
      </p:sp>
      <p:sp>
        <p:nvSpPr>
          <p:cNvPr id="19" name="18 Abrir llave">
            <a:extLst>
              <a:ext uri="{FF2B5EF4-FFF2-40B4-BE49-F238E27FC236}">
                <a16:creationId xmlns:a16="http://schemas.microsoft.com/office/drawing/2014/main" id="{3808B231-82E4-49FA-AE17-602CA814B3CB}"/>
              </a:ext>
            </a:extLst>
          </p:cNvPr>
          <p:cNvSpPr/>
          <p:nvPr/>
        </p:nvSpPr>
        <p:spPr>
          <a:xfrm>
            <a:off x="1763713" y="1052513"/>
            <a:ext cx="1163637" cy="13684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177" name="20 Rectángulo">
            <a:extLst>
              <a:ext uri="{FF2B5EF4-FFF2-40B4-BE49-F238E27FC236}">
                <a16:creationId xmlns:a16="http://schemas.microsoft.com/office/drawing/2014/main" id="{7F7BCBCE-375B-4156-B149-A46C07B23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1125538"/>
            <a:ext cx="540067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a-ES" altLang="ca-ES" sz="1600"/>
              <a:t>Personal Sanitari, 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600"/>
              <a:t>Personal de Manteniment, 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600"/>
              <a:t>Conductors, 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600"/>
              <a:t>Cuineres, 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600"/>
              <a:t>Col·lectiu de Mestres de Formació Ocupacional MFO</a:t>
            </a:r>
            <a:endParaRPr lang="es-ES" altLang="ca-ES" sz="1600"/>
          </a:p>
        </p:txBody>
      </p:sp>
      <p:sp>
        <p:nvSpPr>
          <p:cNvPr id="26" name="25 Rectángulo">
            <a:extLst>
              <a:ext uri="{FF2B5EF4-FFF2-40B4-BE49-F238E27FC236}">
                <a16:creationId xmlns:a16="http://schemas.microsoft.com/office/drawing/2014/main" id="{BF702B77-2BD6-4421-8953-CECD53362E49}"/>
              </a:ext>
            </a:extLst>
          </p:cNvPr>
          <p:cNvSpPr/>
          <p:nvPr/>
        </p:nvSpPr>
        <p:spPr>
          <a:xfrm>
            <a:off x="2267744" y="2420888"/>
            <a:ext cx="4572000" cy="1754326"/>
          </a:xfrm>
          <a:prstGeom prst="rect">
            <a:avLst/>
          </a:prstGeom>
        </p:spPr>
        <p:txBody>
          <a:bodyPr numCol="2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b="1" dirty="0">
                <a:latin typeface="+mn-lt"/>
                <a:cs typeface="+mn-cs"/>
              </a:rPr>
              <a:t>Professionals 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>
                <a:latin typeface="+mn-lt"/>
                <a:cs typeface="+mn-cs"/>
              </a:rPr>
              <a:t>Funcionaris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>
                <a:latin typeface="+mn-lt"/>
                <a:cs typeface="+mn-cs"/>
              </a:rPr>
              <a:t>Laborals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dirty="0">
              <a:latin typeface="+mn-lt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a-ES" b="1" dirty="0">
                <a:latin typeface="+mn-lt"/>
                <a:cs typeface="+mn-cs"/>
              </a:rPr>
              <a:t>Centres de Treball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>
                <a:latin typeface="+mn-lt"/>
                <a:cs typeface="+mn-cs"/>
              </a:rPr>
              <a:t>Carrer Aragó</a:t>
            </a:r>
          </a:p>
          <a:p>
            <a:pPr marL="0" lvl="1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a-ES" dirty="0">
                <a:latin typeface="+mn-lt"/>
                <a:cs typeface="+mn-cs"/>
              </a:rPr>
              <a:t>Carrer </a:t>
            </a:r>
            <a:r>
              <a:rPr lang="ca-ES" dirty="0" err="1">
                <a:latin typeface="+mn-lt"/>
                <a:cs typeface="+mn-cs"/>
              </a:rPr>
              <a:t>Casp</a:t>
            </a:r>
            <a:r>
              <a:rPr lang="ca-ES" dirty="0">
                <a:latin typeface="+mn-lt"/>
                <a:cs typeface="+mn-cs"/>
              </a:rPr>
              <a:t> (Casal de San Jordi).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a-ES" dirty="0">
              <a:latin typeface="+mn-lt"/>
              <a:cs typeface="+mn-cs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>
              <a:latin typeface="+mn-lt"/>
              <a:cs typeface="+mn-cs"/>
            </a:endParaRPr>
          </a:p>
        </p:txBody>
      </p:sp>
      <p:sp>
        <p:nvSpPr>
          <p:cNvPr id="27" name="26 Abrir llave">
            <a:extLst>
              <a:ext uri="{FF2B5EF4-FFF2-40B4-BE49-F238E27FC236}">
                <a16:creationId xmlns:a16="http://schemas.microsoft.com/office/drawing/2014/main" id="{7DACEAE6-B7E7-41BB-B313-9ADF5D38E8FF}"/>
              </a:ext>
            </a:extLst>
          </p:cNvPr>
          <p:cNvSpPr/>
          <p:nvPr/>
        </p:nvSpPr>
        <p:spPr>
          <a:xfrm>
            <a:off x="1692275" y="3357563"/>
            <a:ext cx="1366838" cy="170656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180" name="27 Rectángulo">
            <a:extLst>
              <a:ext uri="{FF2B5EF4-FFF2-40B4-BE49-F238E27FC236}">
                <a16:creationId xmlns:a16="http://schemas.microsoft.com/office/drawing/2014/main" id="{78B2E3DD-3C3D-41EE-9725-C8177D0F9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3357563"/>
            <a:ext cx="457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a-ES" altLang="ca-ES" sz="1800"/>
              <a:t>Netejadors/es, 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800"/>
              <a:t>Traductors, 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800"/>
              <a:t>Informàtics, 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800"/>
              <a:t>Pèrits judicials  </a:t>
            </a:r>
          </a:p>
          <a:p>
            <a:pPr eaLnBrk="1" hangingPunct="1">
              <a:spcBef>
                <a:spcPct val="0"/>
              </a:spcBef>
            </a:pPr>
            <a:r>
              <a:rPr lang="ca-ES" altLang="ca-ES" sz="1800"/>
              <a:t>Personal específic del IMELEC, (Institut de Medicina Legal de Catalunya).</a:t>
            </a:r>
            <a:endParaRPr lang="es-ES" altLang="ca-ES" sz="1800"/>
          </a:p>
        </p:txBody>
      </p:sp>
      <p:sp>
        <p:nvSpPr>
          <p:cNvPr id="7181" name="28 Rectángulo">
            <a:extLst>
              <a:ext uri="{FF2B5EF4-FFF2-40B4-BE49-F238E27FC236}">
                <a16:creationId xmlns:a16="http://schemas.microsoft.com/office/drawing/2014/main" id="{457013EF-24B8-42F0-B116-5AC82E5B9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300663"/>
            <a:ext cx="4572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1800"/>
              <a:t>Diferents col·lectius amb diferents ubicacions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a-ES" altLang="ca-ES" sz="1800"/>
              <a:t>Centres de Justícia Juvenil,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a-ES" altLang="ca-ES" sz="1800"/>
              <a:t>Equips  de  Medi Obert,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a-ES" altLang="ca-ES" sz="1800"/>
              <a:t>Mediació, </a:t>
            </a:r>
          </a:p>
          <a:p>
            <a:pPr lvl="1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a-ES" altLang="ca-ES" sz="1800"/>
              <a:t>Assessorament,</a:t>
            </a:r>
            <a:endParaRPr lang="es-ES" altLang="ca-ES" sz="1800"/>
          </a:p>
        </p:txBody>
      </p:sp>
      <p:sp>
        <p:nvSpPr>
          <p:cNvPr id="30" name="29 Abrir llave">
            <a:extLst>
              <a:ext uri="{FF2B5EF4-FFF2-40B4-BE49-F238E27FC236}">
                <a16:creationId xmlns:a16="http://schemas.microsoft.com/office/drawing/2014/main" id="{C2ED5EE5-158A-4C81-9564-F069526DCE68}"/>
              </a:ext>
            </a:extLst>
          </p:cNvPr>
          <p:cNvSpPr/>
          <p:nvPr/>
        </p:nvSpPr>
        <p:spPr>
          <a:xfrm>
            <a:off x="1692275" y="2420938"/>
            <a:ext cx="1163638" cy="9366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1" name="30 Abrir llave">
            <a:extLst>
              <a:ext uri="{FF2B5EF4-FFF2-40B4-BE49-F238E27FC236}">
                <a16:creationId xmlns:a16="http://schemas.microsoft.com/office/drawing/2014/main" id="{0C28605C-2CAF-4E01-A171-C67C77B17D32}"/>
              </a:ext>
            </a:extLst>
          </p:cNvPr>
          <p:cNvSpPr/>
          <p:nvPr/>
        </p:nvSpPr>
        <p:spPr>
          <a:xfrm>
            <a:off x="1763713" y="5229225"/>
            <a:ext cx="1163637" cy="143986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184" name="17 CuadroTexto">
            <a:extLst>
              <a:ext uri="{FF2B5EF4-FFF2-40B4-BE49-F238E27FC236}">
                <a16:creationId xmlns:a16="http://schemas.microsoft.com/office/drawing/2014/main" id="{7B3B5827-0328-4718-BB96-54D41115EB9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5735637" y="3582988"/>
            <a:ext cx="46196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4800"/>
              <a:t>Col·lectius atesos</a:t>
            </a:r>
          </a:p>
        </p:txBody>
      </p:sp>
      <p:pic>
        <p:nvPicPr>
          <p:cNvPr id="7185" name="Imagen 19">
            <a:extLst>
              <a:ext uri="{FF2B5EF4-FFF2-40B4-BE49-F238E27FC236}">
                <a16:creationId xmlns:a16="http://schemas.microsoft.com/office/drawing/2014/main" id="{74D1B2E3-89A6-48BA-8D85-BDB8C6B810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Marcador de número de diapositiva">
            <a:extLst>
              <a:ext uri="{FF2B5EF4-FFF2-40B4-BE49-F238E27FC236}">
                <a16:creationId xmlns:a16="http://schemas.microsoft.com/office/drawing/2014/main" id="{46C20BC1-0B3B-4E03-B81D-E571A8DE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841F01-BD37-499A-B104-C459E9601F8D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8195" name="1 Título">
            <a:extLst>
              <a:ext uri="{FF2B5EF4-FFF2-40B4-BE49-F238E27FC236}">
                <a16:creationId xmlns:a16="http://schemas.microsoft.com/office/drawing/2014/main" id="{894F9B53-1563-49B5-8092-13EDA2B04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981075"/>
            <a:ext cx="8229600" cy="576263"/>
          </a:xfrm>
        </p:spPr>
        <p:txBody>
          <a:bodyPr/>
          <a:lstStyle/>
          <a:p>
            <a:pPr eaLnBrk="1" hangingPunct="1"/>
            <a:r>
              <a:rPr lang="ca-ES" altLang="ca-ES" sz="3600"/>
              <a:t>Representativitat de CATAC.IAC </a:t>
            </a:r>
            <a:br>
              <a:rPr lang="ca-ES" altLang="ca-ES" sz="3600"/>
            </a:br>
            <a:endParaRPr lang="ca-ES" altLang="ca-ES" sz="3600"/>
          </a:p>
        </p:txBody>
      </p:sp>
      <p:sp>
        <p:nvSpPr>
          <p:cNvPr id="6148" name="2 Marcador de contenido">
            <a:extLst>
              <a:ext uri="{FF2B5EF4-FFF2-40B4-BE49-F238E27FC236}">
                <a16:creationId xmlns:a16="http://schemas.microsoft.com/office/drawing/2014/main" id="{793378BF-0DE4-42AE-8F90-83EC1DBD8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1268413"/>
            <a:ext cx="7777162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a-ES" altLang="ca-ES" sz="1800" dirty="0"/>
              <a:t>Comitè </a:t>
            </a:r>
            <a:r>
              <a:rPr lang="ca-ES" altLang="ca-ES" sz="1800" dirty="0" err="1"/>
              <a:t>Intercentres</a:t>
            </a:r>
            <a:r>
              <a:rPr lang="ca-ES" altLang="ca-ES" sz="1800" dirty="0"/>
              <a:t>  </a:t>
            </a:r>
          </a:p>
          <a:p>
            <a:pPr marL="787400" lvl="1" indent="-265113" eaLnBrk="1" hangingPunct="1">
              <a:lnSpc>
                <a:spcPct val="80000"/>
              </a:lnSpc>
              <a:defRPr/>
            </a:pPr>
            <a:r>
              <a:rPr lang="es-ES" altLang="ca-ES" sz="1400" dirty="0"/>
              <a:t>XAVIER GUARDIOLA JÒDAR 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u="sng" dirty="0">
                <a:hlinkClick r:id="rId3"/>
              </a:rPr>
              <a:t>x.guard@hotmail.com</a:t>
            </a:r>
            <a:r>
              <a:rPr lang="es-ES" altLang="ca-ES" sz="1200" dirty="0"/>
              <a:t> 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dirty="0"/>
              <a:t>607724050 SS.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dirty="0"/>
              <a:t>CC CASP CODUCTOR.</a:t>
            </a:r>
          </a:p>
          <a:p>
            <a:pPr marL="787400" lvl="1" indent="-265113" eaLnBrk="1" hangingPunct="1">
              <a:lnSpc>
                <a:spcPct val="80000"/>
              </a:lnSpc>
              <a:defRPr/>
            </a:pPr>
            <a:r>
              <a:rPr lang="ca-ES" altLang="ca-ES" sz="1400" dirty="0"/>
              <a:t>CARLOS JAVIER RODRIGUEZ CALOCA   Delegat (LOLS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ca-ES" altLang="ca-ES" sz="1200" u="sng" dirty="0">
                <a:hlinkClick r:id="rId4"/>
              </a:rPr>
              <a:t>cjrodriguez@gencat.cat</a:t>
            </a:r>
            <a:endParaRPr lang="ca-ES" altLang="ca-ES" sz="1200" dirty="0"/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ca-ES" altLang="ca-ES" sz="1200" dirty="0"/>
              <a:t>606500919 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ca-ES" altLang="ca-ES" sz="1200" dirty="0"/>
              <a:t>ALZINA EDUCADOR SOCIAL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sz="1800" dirty="0"/>
              <a:t>Comitè de Barcelona</a:t>
            </a:r>
          </a:p>
          <a:p>
            <a:pPr marL="787400" lvl="1" indent="-265113" eaLnBrk="1" hangingPunct="1">
              <a:lnSpc>
                <a:spcPct val="80000"/>
              </a:lnSpc>
              <a:defRPr/>
            </a:pPr>
            <a:r>
              <a:rPr lang="es-ES" altLang="ca-ES" sz="1400" dirty="0"/>
              <a:t>XAVIER GUARDIOLA JÒDAR 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u="sng" dirty="0">
                <a:hlinkClick r:id="rId3"/>
              </a:rPr>
              <a:t>x.guard@hotmail.com</a:t>
            </a:r>
            <a:r>
              <a:rPr lang="es-ES" altLang="ca-ES" sz="1200" dirty="0"/>
              <a:t> 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dirty="0"/>
              <a:t>607724050 SS.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dirty="0"/>
              <a:t>CC CASP CODUCTOR.</a:t>
            </a:r>
          </a:p>
          <a:p>
            <a:pPr marL="787400" lvl="1" indent="-265113" eaLnBrk="1" hangingPunct="1">
              <a:lnSpc>
                <a:spcPct val="80000"/>
              </a:lnSpc>
              <a:defRPr/>
            </a:pPr>
            <a:r>
              <a:rPr lang="es-ES" sz="1400" dirty="0">
                <a:solidFill>
                  <a:srgbClr val="000000"/>
                </a:solidFill>
              </a:rPr>
              <a:t>MIGUEL ANGEL  LÓPEZ </a:t>
            </a:r>
            <a:r>
              <a:rPr lang="es-ES" sz="1400" dirty="0" err="1">
                <a:solidFill>
                  <a:srgbClr val="000000"/>
                </a:solidFill>
              </a:rPr>
              <a:t>LÓPEZ</a:t>
            </a:r>
            <a:r>
              <a:rPr lang="es-ES" sz="1400" dirty="0">
                <a:solidFill>
                  <a:srgbClr val="000000"/>
                </a:solidFill>
              </a:rPr>
              <a:t>  DE LUZURIAGA</a:t>
            </a:r>
          </a:p>
          <a:p>
            <a:pPr marL="522287" lvl="1" indent="0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sz="1400" dirty="0">
                <a:solidFill>
                  <a:srgbClr val="0000FF"/>
                </a:solidFill>
              </a:rPr>
              <a:t>	</a:t>
            </a:r>
            <a:r>
              <a:rPr lang="es-ES" sz="1400" u="sng" dirty="0">
                <a:solidFill>
                  <a:srgbClr val="0000FF"/>
                </a:solidFill>
              </a:rPr>
              <a:t>malopezde@gencat.cat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sz="1200" dirty="0"/>
              <a:t>626769219</a:t>
            </a:r>
            <a:endParaRPr lang="es-ES" sz="1400" dirty="0">
              <a:solidFill>
                <a:srgbClr val="000000"/>
              </a:solidFill>
            </a:endParaRPr>
          </a:p>
          <a:p>
            <a:pPr marL="787400" lvl="1" indent="-265113" eaLnBrk="1" hangingPunct="1">
              <a:lnSpc>
                <a:spcPct val="80000"/>
              </a:lnSpc>
              <a:defRPr/>
            </a:pPr>
            <a:r>
              <a:rPr lang="ca-ES" altLang="ca-ES" sz="1400" dirty="0"/>
              <a:t>CARLOS JAVIER RODRIGUEZ CALOCA   Delegat (LOLS</a:t>
            </a:r>
            <a:endParaRPr lang="es-ES" altLang="ca-ES" sz="1400" dirty="0"/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ca-ES" altLang="ca-ES" sz="1200" u="sng" dirty="0">
                <a:hlinkClick r:id="rId4"/>
              </a:rPr>
              <a:t>cjrodriguez@gencat.cat</a:t>
            </a:r>
            <a:endParaRPr lang="ca-ES" altLang="ca-ES" sz="1200" u="sng" dirty="0"/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ca-ES" altLang="ca-ES" sz="1200" dirty="0"/>
              <a:t> 606500919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ca-ES" altLang="ca-ES" sz="1200" dirty="0"/>
              <a:t>ALZINA EDUCADOR SOCIAL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a-ES" altLang="ca-ES" sz="1600" dirty="0"/>
              <a:t>Comitè General de Seguretat i Salut en l’àmbit de serveis centrals.</a:t>
            </a:r>
          </a:p>
          <a:p>
            <a:pPr marL="787400" lvl="1" indent="-265113" eaLnBrk="1" hangingPunct="1">
              <a:lnSpc>
                <a:spcPct val="80000"/>
              </a:lnSpc>
              <a:defRPr/>
            </a:pPr>
            <a:r>
              <a:rPr lang="es-ES" altLang="ca-ES" sz="1400" dirty="0"/>
              <a:t>SANTIAGO  BAYO SEMPERE 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u="sng" dirty="0">
                <a:hlinkClick r:id="rId5"/>
              </a:rPr>
              <a:t>sbayo@hotmail.es</a:t>
            </a:r>
            <a:endParaRPr lang="es-ES" altLang="ca-ES" sz="1200" u="sng" dirty="0"/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dirty="0"/>
              <a:t>696397779</a:t>
            </a:r>
          </a:p>
          <a:p>
            <a:pPr marL="1195388" lvl="2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es-ES" altLang="ca-ES" sz="1200" dirty="0"/>
              <a:t> ALZINA EDUCADOR SOCIAL </a:t>
            </a:r>
            <a:endParaRPr lang="ca-ES" altLang="ca-ES" sz="1200" dirty="0"/>
          </a:p>
          <a:p>
            <a:pPr eaLnBrk="1" hangingPunct="1">
              <a:lnSpc>
                <a:spcPct val="80000"/>
              </a:lnSpc>
              <a:defRPr/>
            </a:pPr>
            <a:endParaRPr lang="ca-ES" altLang="ca-ES" sz="1200" dirty="0"/>
          </a:p>
        </p:txBody>
      </p:sp>
      <p:pic>
        <p:nvPicPr>
          <p:cNvPr id="8197" name="Imagen 6">
            <a:extLst>
              <a:ext uri="{FF2B5EF4-FFF2-40B4-BE49-F238E27FC236}">
                <a16:creationId xmlns:a16="http://schemas.microsoft.com/office/drawing/2014/main" id="{88360A3A-2C85-4AD7-BF64-3F54A6D4E81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5 Marcador de número de diapositiva">
            <a:extLst>
              <a:ext uri="{FF2B5EF4-FFF2-40B4-BE49-F238E27FC236}">
                <a16:creationId xmlns:a16="http://schemas.microsoft.com/office/drawing/2014/main" id="{07162174-01C8-4A1C-A1CD-6F2930A41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D11642-3ECB-4162-830B-B353AD661F64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9219" name="1 Título">
            <a:extLst>
              <a:ext uri="{FF2B5EF4-FFF2-40B4-BE49-F238E27FC236}">
                <a16:creationId xmlns:a16="http://schemas.microsoft.com/office/drawing/2014/main" id="{053DA406-7304-4972-9BB4-BD20B38F3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pPr eaLnBrk="1" hangingPunct="1"/>
            <a:r>
              <a:rPr lang="es-ES" altLang="ca-ES" sz="3200"/>
              <a:t>	ELS MEMBRES DE LA SECCIÓ SINDICAL</a:t>
            </a:r>
          </a:p>
        </p:txBody>
      </p:sp>
      <p:pic>
        <p:nvPicPr>
          <p:cNvPr id="9220" name="Imagen 7">
            <a:extLst>
              <a:ext uri="{FF2B5EF4-FFF2-40B4-BE49-F238E27FC236}">
                <a16:creationId xmlns:a16="http://schemas.microsoft.com/office/drawing/2014/main" id="{25B5B7BC-C74D-4BEF-828E-56B48C1366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6BDCF50-AB76-4556-9179-F46EC9C0F1DD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2024063"/>
          <a:ext cx="8229600" cy="4019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775">
                  <a:extLst>
                    <a:ext uri="{9D8B030D-6E8A-4147-A177-3AD203B41FA5}">
                      <a16:colId xmlns:a16="http://schemas.microsoft.com/office/drawing/2014/main" val="3669916955"/>
                    </a:ext>
                  </a:extLst>
                </a:gridCol>
                <a:gridCol w="860848">
                  <a:extLst>
                    <a:ext uri="{9D8B030D-6E8A-4147-A177-3AD203B41FA5}">
                      <a16:colId xmlns:a16="http://schemas.microsoft.com/office/drawing/2014/main" val="2166850361"/>
                    </a:ext>
                  </a:extLst>
                </a:gridCol>
                <a:gridCol w="860848">
                  <a:extLst>
                    <a:ext uri="{9D8B030D-6E8A-4147-A177-3AD203B41FA5}">
                      <a16:colId xmlns:a16="http://schemas.microsoft.com/office/drawing/2014/main" val="3191554216"/>
                    </a:ext>
                  </a:extLst>
                </a:gridCol>
                <a:gridCol w="1749556">
                  <a:extLst>
                    <a:ext uri="{9D8B030D-6E8A-4147-A177-3AD203B41FA5}">
                      <a16:colId xmlns:a16="http://schemas.microsoft.com/office/drawing/2014/main" val="1004827238"/>
                    </a:ext>
                  </a:extLst>
                </a:gridCol>
                <a:gridCol w="1292666">
                  <a:extLst>
                    <a:ext uri="{9D8B030D-6E8A-4147-A177-3AD203B41FA5}">
                      <a16:colId xmlns:a16="http://schemas.microsoft.com/office/drawing/2014/main" val="3449048882"/>
                    </a:ext>
                  </a:extLst>
                </a:gridCol>
                <a:gridCol w="991787">
                  <a:extLst>
                    <a:ext uri="{9D8B030D-6E8A-4147-A177-3AD203B41FA5}">
                      <a16:colId xmlns:a16="http://schemas.microsoft.com/office/drawing/2014/main" val="1353531422"/>
                    </a:ext>
                  </a:extLst>
                </a:gridCol>
                <a:gridCol w="690908">
                  <a:extLst>
                    <a:ext uri="{9D8B030D-6E8A-4147-A177-3AD203B41FA5}">
                      <a16:colId xmlns:a16="http://schemas.microsoft.com/office/drawing/2014/main" val="1533189811"/>
                    </a:ext>
                  </a:extLst>
                </a:gridCol>
                <a:gridCol w="947212">
                  <a:extLst>
                    <a:ext uri="{9D8B030D-6E8A-4147-A177-3AD203B41FA5}">
                      <a16:colId xmlns:a16="http://schemas.microsoft.com/office/drawing/2014/main" val="2551207401"/>
                    </a:ext>
                  </a:extLst>
                </a:gridCol>
              </a:tblGrid>
              <a:tr h="25122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NOM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COGNOM 1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COGNOM 2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sng" strike="noStrike">
                          <a:effectLst/>
                        </a:rPr>
                        <a:t>CORREO 1</a:t>
                      </a:r>
                      <a:endParaRPr lang="es-ES" sz="1000" b="0" i="0" u="sng" strike="noStrike">
                        <a:solidFill>
                          <a:srgbClr val="33339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u="sng" strike="noStrike">
                          <a:effectLst/>
                        </a:rPr>
                        <a:t>CORREO 2</a:t>
                      </a:r>
                      <a:endParaRPr lang="es-ES" sz="1000" b="0" i="0" u="sng" strike="noStrike">
                        <a:solidFill>
                          <a:srgbClr val="0066C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TELEFONO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LLOC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CATEGORIA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2901561043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MIREIA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HERRERA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PRATS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mireia.catac@gmail.com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mireia.herrera@gencat.cat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633293887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ALZINA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EDUCADOR/A SOCIAL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1157902525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CARLOS JAVIER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RODRIGUEZ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CALOCA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cjrodriguez@gencat.cat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606500919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ALZINA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EDUCADOR/A SOCIAL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2846689296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SANTIAGO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BAYO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SEMPERE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sbayo@hotmail.es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  <a:hlinkClick r:id="rId4"/>
                        </a:rPr>
                        <a:t>sfbayo@gencat.cat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696397779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ALZINA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EDUCADOR/A SOCIAL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36546127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XAVIER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GUARDIOLA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JOVAR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xguard@hotmail.com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jguardiolaj@gencat.cat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607724050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SS.CC CASP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CODUCTOR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821550249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RAMON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CADENA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CARCASONA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RAMONET13@hotmail.com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rcadena@gencat.cat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667277970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SS.CC ARAGÓ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AUXILIAR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1218063820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MARC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COSTA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VALLS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marc.costa23@gmail.com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mcostav@gencat.cat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646717069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CAN LLUPIÀ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EDUCADOR/A SOCIAL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706428945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MIGUEL ANGEL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LÓPEZ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LÓPEZ  DE LUZURIAGA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luzumik@hotmail.com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</a:rPr>
                        <a:t>malopezde@gencat.cat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626769219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EMO2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EDUCADOR SOCIAL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303967815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MERITXELL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OLLE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 dirty="0">
                          <a:effectLst/>
                        </a:rPr>
                        <a:t>SALA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 dirty="0">
                          <a:effectLst/>
                        </a:rPr>
                        <a:t>msalaolle@gencat.cat</a:t>
                      </a:r>
                      <a:endParaRPr lang="es-E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66761741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CAN LLUPIÀ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EDUCADOR/A SOCIAL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15739523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SANZ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FERNANDEZ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NOEMI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 dirty="0">
                          <a:effectLst/>
                        </a:rPr>
                        <a:t>noemi.sanz@gencat.cat</a:t>
                      </a:r>
                      <a:endParaRPr lang="es-ES" sz="10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  <a:hlinkClick r:id="rId5"/>
                        </a:rPr>
                        <a:t>elemi79@yahoo.es</a:t>
                      </a: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645906419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CAN LLUPIÀ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EDUCADOR/A SOCIAL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2834599093"/>
                  </a:ext>
                </a:extLst>
              </a:tr>
              <a:tr h="376833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NADIR 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CREUS 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none" strike="noStrike">
                          <a:effectLst/>
                        </a:rPr>
                        <a:t>MOR</a:t>
                      </a:r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u="sng" strike="noStrike">
                          <a:effectLst/>
                          <a:hlinkClick r:id="rId6"/>
                        </a:rPr>
                        <a:t>nadir.creus@gencat.cat</a:t>
                      </a:r>
                      <a:br>
                        <a:rPr lang="es-ES" sz="1000" u="sng" strike="noStrike">
                          <a:effectLst/>
                          <a:hlinkClick r:id="rId6"/>
                        </a:rPr>
                      </a:br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649212229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EL SEGRE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 dirty="0">
                          <a:effectLst/>
                        </a:rPr>
                        <a:t>EDUCADOR/A SOCIAL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75" marR="8375" marT="8374" marB="40196" anchor="b"/>
                </a:tc>
                <a:extLst>
                  <a:ext uri="{0D108BD9-81ED-4DB2-BD59-A6C34878D82A}">
                    <a16:rowId xmlns:a16="http://schemas.microsoft.com/office/drawing/2014/main" val="2424719698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50DA497-F64B-44C6-92C0-17FECAB76F43}"/>
              </a:ext>
            </a:extLst>
          </p:cNvPr>
          <p:cNvGraphicFramePr>
            <a:graphicFrameLocks noGrp="1"/>
          </p:cNvGraphicFramePr>
          <p:nvPr/>
        </p:nvGraphicFramePr>
        <p:xfrm>
          <a:off x="466725" y="1587500"/>
          <a:ext cx="8229600" cy="21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538097344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SECCIÓ SINDICAL DE JUSTICIA                                                                                         justicia@catac.cat</a:t>
                      </a:r>
                      <a:endParaRPr lang="es-ES" sz="11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8375" marR="8375" marT="8363" marB="40141" anchor="b"/>
                </a:tc>
                <a:extLst>
                  <a:ext uri="{0D108BD9-81ED-4DB2-BD59-A6C34878D82A}">
                    <a16:rowId xmlns:a16="http://schemas.microsoft.com/office/drawing/2014/main" val="385721261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5 Marcador de número de diapositiva">
            <a:extLst>
              <a:ext uri="{FF2B5EF4-FFF2-40B4-BE49-F238E27FC236}">
                <a16:creationId xmlns:a16="http://schemas.microsoft.com/office/drawing/2014/main" id="{8FF02835-53B9-43B0-BCC1-8D3AFE47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039F97-A8D3-4D84-8512-A29BBFF4E32D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62DB80A-3FB4-4E12-A1CE-3CFCE9C1A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ca-ES" altLang="ca-ES"/>
              <a:t>L’Equip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7A43D5C-A61C-49A9-9DA5-3DAEAB06D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21275"/>
          </a:xfrm>
        </p:spPr>
        <p:txBody>
          <a:bodyPr/>
          <a:lstStyle/>
          <a:p>
            <a:pPr algn="ctr" eaLnBrk="1" fontAlgn="b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ES" altLang="ca-ES" sz="1600" dirty="0">
                <a:solidFill>
                  <a:srgbClr val="000000"/>
                </a:solidFill>
              </a:rPr>
              <a:t>MIREIA HERRERA PRATS</a:t>
            </a: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endParaRPr lang="es-ES" altLang="ca-ES" sz="1600" dirty="0">
              <a:solidFill>
                <a:srgbClr val="000000"/>
              </a:solidFill>
            </a:endParaRP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r>
              <a:rPr lang="es-ES" altLang="ca-ES" sz="1600" dirty="0">
                <a:solidFill>
                  <a:srgbClr val="000000"/>
                </a:solidFill>
              </a:rPr>
              <a:t>SANTIAGO BAYO SEMPERE</a:t>
            </a: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endParaRPr lang="es-ES" altLang="ca-ES" sz="1600" dirty="0">
              <a:solidFill>
                <a:srgbClr val="000000"/>
              </a:solidFill>
            </a:endParaRP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r>
              <a:rPr lang="es-ES" altLang="ca-ES" sz="1600" dirty="0">
                <a:solidFill>
                  <a:srgbClr val="000000"/>
                </a:solidFill>
              </a:rPr>
              <a:t>CARLOS JAVIER RODRIGUEZ CALOCA</a:t>
            </a: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endParaRPr lang="es-ES" altLang="ca-ES" sz="1600" dirty="0">
              <a:solidFill>
                <a:srgbClr val="000000"/>
              </a:solidFill>
            </a:endParaRP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r>
              <a:rPr lang="es-ES" altLang="ca-ES" sz="1600" dirty="0">
                <a:solidFill>
                  <a:srgbClr val="000000"/>
                </a:solidFill>
              </a:rPr>
              <a:t>XAVIER GUARDIOLA JÓDAR</a:t>
            </a: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endParaRPr lang="es-ES" altLang="ca-ES" sz="1600" dirty="0">
              <a:solidFill>
                <a:srgbClr val="000000"/>
              </a:solidFill>
            </a:endParaRP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r>
              <a:rPr lang="es-ES" altLang="ca-ES" sz="1600" dirty="0">
                <a:solidFill>
                  <a:srgbClr val="000000"/>
                </a:solidFill>
              </a:rPr>
              <a:t>RAMON CADENA CARCASONA</a:t>
            </a: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endParaRPr lang="es-ES" altLang="ca-ES" sz="1600" dirty="0">
              <a:solidFill>
                <a:srgbClr val="000000"/>
              </a:solidFill>
            </a:endParaRP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r>
              <a:rPr lang="es-ES" altLang="ca-ES" sz="1600" dirty="0">
                <a:solidFill>
                  <a:srgbClr val="000000"/>
                </a:solidFill>
              </a:rPr>
              <a:t>MARC  COSTA VALLS</a:t>
            </a:r>
          </a:p>
          <a:p>
            <a:pPr algn="ctr" eaLnBrk="1" fontAlgn="b" hangingPunct="1">
              <a:spcBef>
                <a:spcPct val="0"/>
              </a:spcBef>
              <a:buFontTx/>
              <a:buNone/>
              <a:defRPr/>
            </a:pPr>
            <a:endParaRPr lang="es-ES" altLang="ca-ES" sz="1600" dirty="0">
              <a:solidFill>
                <a:srgbClr val="000000"/>
              </a:solidFill>
            </a:endParaRPr>
          </a:p>
          <a:p>
            <a:pPr marL="0" indent="0" algn="ctr" eaLnBrk="1" fontAlgn="b" hangingPunct="1">
              <a:buFont typeface="Arial" panose="020B0604020202020204" pitchFamily="34" charset="0"/>
              <a:buNone/>
              <a:defRPr/>
            </a:pPr>
            <a:r>
              <a:rPr lang="es-ES" altLang="ca-ES" sz="1600" dirty="0">
                <a:solidFill>
                  <a:srgbClr val="000000"/>
                </a:solidFill>
              </a:rPr>
              <a:t>MIGUEL ANGEL LÓPEZ  </a:t>
            </a:r>
            <a:r>
              <a:rPr lang="es-ES" altLang="ca-ES" sz="1600" dirty="0" err="1">
                <a:solidFill>
                  <a:srgbClr val="000000"/>
                </a:solidFill>
              </a:rPr>
              <a:t>LÓPEZ</a:t>
            </a:r>
            <a:r>
              <a:rPr lang="es-ES" altLang="ca-ES" sz="1600" dirty="0">
                <a:solidFill>
                  <a:srgbClr val="000000"/>
                </a:solidFill>
              </a:rPr>
              <a:t>  DE LUZURIAGA </a:t>
            </a:r>
          </a:p>
          <a:p>
            <a:pPr marL="0" indent="0" algn="ctr" eaLnBrk="1" fontAlgn="b" hangingPunct="1">
              <a:buFont typeface="Arial" panose="020B0604020202020204" pitchFamily="34" charset="0"/>
              <a:buNone/>
              <a:defRPr/>
            </a:pPr>
            <a:endParaRPr lang="es-ES" altLang="ca-ES" sz="1600" dirty="0">
              <a:solidFill>
                <a:srgbClr val="000000"/>
              </a:solidFill>
            </a:endParaRPr>
          </a:p>
          <a:p>
            <a:pPr marL="0" indent="0" algn="ctr" eaLnBrk="1" fontAlgn="b" hangingPunct="1">
              <a:buFont typeface="Arial" panose="020B0604020202020204" pitchFamily="34" charset="0"/>
              <a:buNone/>
              <a:defRPr/>
            </a:pPr>
            <a:r>
              <a:rPr lang="es-ES" sz="1600" dirty="0"/>
              <a:t>MERITXELL OLLE SALA</a:t>
            </a:r>
          </a:p>
          <a:p>
            <a:pPr marL="0" indent="0" algn="ctr" eaLnBrk="1" fontAlgn="b" hangingPunct="1">
              <a:buFont typeface="Arial" panose="020B0604020202020204" pitchFamily="34" charset="0"/>
              <a:buNone/>
              <a:defRPr/>
            </a:pPr>
            <a:endParaRPr lang="es-ES" sz="1600" dirty="0"/>
          </a:p>
          <a:p>
            <a:pPr marL="0" indent="0" algn="ctr" eaLnBrk="1" fontAlgn="b" hangingPunct="1">
              <a:buFont typeface="Arial" panose="020B0604020202020204" pitchFamily="34" charset="0"/>
              <a:buNone/>
              <a:defRPr/>
            </a:pPr>
            <a:r>
              <a:rPr lang="es-ES" sz="1600" dirty="0"/>
              <a:t>NOEMI SANZ FERNANDEZ</a:t>
            </a:r>
          </a:p>
          <a:p>
            <a:pPr marL="0" indent="0" algn="ctr" eaLnBrk="1" fontAlgn="b" hangingPunct="1">
              <a:buFont typeface="Arial" panose="020B0604020202020204" pitchFamily="34" charset="0"/>
              <a:buNone/>
              <a:defRPr/>
            </a:pPr>
            <a:endParaRPr lang="es-ES" sz="1600" dirty="0"/>
          </a:p>
          <a:p>
            <a:pPr marL="0" indent="0" algn="ctr" eaLnBrk="1" fontAlgn="b" hangingPunct="1">
              <a:buFont typeface="Arial" panose="020B0604020202020204" pitchFamily="34" charset="0"/>
              <a:buNone/>
              <a:defRPr/>
            </a:pPr>
            <a:r>
              <a:rPr lang="es-ES" sz="1600" dirty="0"/>
              <a:t>NADIR  CREUS MOR </a:t>
            </a:r>
          </a:p>
          <a:p>
            <a:pPr marL="0" indent="0" algn="ctr" eaLnBrk="1" fontAlgn="b" hangingPunct="1">
              <a:buFont typeface="Arial" panose="020B0604020202020204" pitchFamily="34" charset="0"/>
              <a:buNone/>
              <a:defRPr/>
            </a:pPr>
            <a:endParaRPr lang="ca-ES" altLang="ca-ES" sz="1800" dirty="0">
              <a:solidFill>
                <a:srgbClr val="000000"/>
              </a:solidFill>
            </a:endParaRPr>
          </a:p>
        </p:txBody>
      </p:sp>
      <p:pic>
        <p:nvPicPr>
          <p:cNvPr id="10245" name="Imagen 6">
            <a:extLst>
              <a:ext uri="{FF2B5EF4-FFF2-40B4-BE49-F238E27FC236}">
                <a16:creationId xmlns:a16="http://schemas.microsoft.com/office/drawing/2014/main" id="{2E305751-8B67-4707-9617-292CE7EA26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5 Marcador de número de diapositiva">
            <a:extLst>
              <a:ext uri="{FF2B5EF4-FFF2-40B4-BE49-F238E27FC236}">
                <a16:creationId xmlns:a16="http://schemas.microsoft.com/office/drawing/2014/main" id="{BB784F49-548C-4614-B2EC-C5BEDA45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8ADD478-E96F-476E-ADEF-05B76AD953A8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11267" name="1 Título">
            <a:extLst>
              <a:ext uri="{FF2B5EF4-FFF2-40B4-BE49-F238E27FC236}">
                <a16:creationId xmlns:a16="http://schemas.microsoft.com/office/drawing/2014/main" id="{97801F7C-3DC4-4BA6-B551-B01C920A0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2305050"/>
          </a:xfrm>
        </p:spPr>
        <p:txBody>
          <a:bodyPr/>
          <a:lstStyle/>
          <a:p>
            <a:pPr eaLnBrk="1" hangingPunct="1"/>
            <a:r>
              <a:rPr lang="ca-ES" altLang="ca-ES" sz="3600"/>
              <a:t>MIREIA HERRERA PRATS   </a:t>
            </a:r>
            <a:br>
              <a:rPr lang="ca-ES" altLang="ca-ES" sz="3600"/>
            </a:br>
            <a:r>
              <a:rPr lang="ca-ES" altLang="ca-ES" sz="3600" u="sng">
                <a:hlinkClick r:id="rId3"/>
              </a:rPr>
              <a:t>mireia.catac@gmail.com</a:t>
            </a:r>
            <a:br>
              <a:rPr lang="ca-ES" altLang="ca-ES" sz="3600" u="sng"/>
            </a:br>
            <a:r>
              <a:rPr lang="ca-ES" altLang="ca-ES" sz="3600"/>
              <a:t>  6332293887</a:t>
            </a:r>
            <a:br>
              <a:rPr lang="ca-ES" altLang="ca-ES" sz="3600"/>
            </a:br>
            <a:r>
              <a:rPr lang="ca-ES" altLang="ca-ES" sz="3600"/>
              <a:t> ALZINA EDUCADORA SOCIAL</a:t>
            </a:r>
          </a:p>
        </p:txBody>
      </p:sp>
      <p:sp>
        <p:nvSpPr>
          <p:cNvPr id="11268" name="2 Marcador de contenido">
            <a:extLst>
              <a:ext uri="{FF2B5EF4-FFF2-40B4-BE49-F238E27FC236}">
                <a16:creationId xmlns:a16="http://schemas.microsoft.com/office/drawing/2014/main" id="{D2315426-F78D-44A7-A596-9DD3A05B1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68638"/>
            <a:ext cx="8229600" cy="3529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3000" b="1"/>
              <a:t>Mireia Herrera:</a:t>
            </a:r>
            <a:r>
              <a:rPr lang="ca-ES" altLang="ca-ES" sz="30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800"/>
              <a:t>Membre  de la Permanent </a:t>
            </a:r>
            <a:r>
              <a:rPr lang="ca-ES" altLang="ca-ES" sz="2400"/>
              <a:t>CATAC.IAC .</a:t>
            </a:r>
            <a:endParaRPr lang="ca-ES" altLang="ca-ES" sz="2800"/>
          </a:p>
          <a:p>
            <a:pPr eaLnBrk="1" hangingPunct="1">
              <a:lnSpc>
                <a:spcPct val="80000"/>
              </a:lnSpc>
            </a:pPr>
            <a:r>
              <a:rPr lang="ca-ES" altLang="ca-ES" sz="2800"/>
              <a:t>Coordinadora General de la Secció Sindical CATAC.IAC del Dep de Justicia.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3000" b="1"/>
              <a:t>Responsable la Secretaria </a:t>
            </a:r>
            <a:r>
              <a:rPr lang="ca-ES" altLang="ca-ES" sz="3000"/>
              <a:t>d’acció social de l’IAC.CATAC.  i coordinadora de la FAA  (Federació d’Altres Activitats) de la IAC..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3000"/>
              <a:t>Representant  del col·lectiu d’educadors i educadores  dels centres de J.J.</a:t>
            </a:r>
          </a:p>
          <a:p>
            <a:pPr eaLnBrk="1" hangingPunct="1">
              <a:lnSpc>
                <a:spcPct val="80000"/>
              </a:lnSpc>
            </a:pPr>
            <a:endParaRPr lang="ca-ES" altLang="ca-ES" sz="3000"/>
          </a:p>
          <a:p>
            <a:pPr eaLnBrk="1" hangingPunct="1">
              <a:lnSpc>
                <a:spcPct val="80000"/>
              </a:lnSpc>
            </a:pPr>
            <a:endParaRPr lang="ca-ES" altLang="ca-ES" sz="3000"/>
          </a:p>
        </p:txBody>
      </p:sp>
      <p:pic>
        <p:nvPicPr>
          <p:cNvPr id="11269" name="Imagen 6">
            <a:extLst>
              <a:ext uri="{FF2B5EF4-FFF2-40B4-BE49-F238E27FC236}">
                <a16:creationId xmlns:a16="http://schemas.microsoft.com/office/drawing/2014/main" id="{F1B48D1A-669D-42DE-8598-AC594B4DE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5 Marcador de número de diapositiva">
            <a:extLst>
              <a:ext uri="{FF2B5EF4-FFF2-40B4-BE49-F238E27FC236}">
                <a16:creationId xmlns:a16="http://schemas.microsoft.com/office/drawing/2014/main" id="{86B1EC63-DC2D-4576-BC18-81C12428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CB6F58-7A62-4F4F-93C3-38E544D0D8C1}" type="slidenum">
              <a:rPr lang="es-ES" altLang="ca-E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s-ES" altLang="ca-ES" sz="1200">
              <a:solidFill>
                <a:srgbClr val="898989"/>
              </a:solidFill>
            </a:endParaRPr>
          </a:p>
        </p:txBody>
      </p:sp>
      <p:sp>
        <p:nvSpPr>
          <p:cNvPr id="12291" name="1 Título">
            <a:extLst>
              <a:ext uri="{FF2B5EF4-FFF2-40B4-BE49-F238E27FC236}">
                <a16:creationId xmlns:a16="http://schemas.microsoft.com/office/drawing/2014/main" id="{2F9C7B22-AD53-4DD3-B9FF-FA74C0591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123950"/>
            <a:ext cx="8218487" cy="1800225"/>
          </a:xfrm>
        </p:spPr>
        <p:txBody>
          <a:bodyPr/>
          <a:lstStyle/>
          <a:p>
            <a:pPr eaLnBrk="1" hangingPunct="1"/>
            <a:r>
              <a:rPr lang="ca-ES" altLang="ca-ES" sz="3200"/>
              <a:t>SANTIAGO  BAYO SEMPERE   </a:t>
            </a:r>
            <a:br>
              <a:rPr lang="ca-ES" altLang="ca-ES" sz="3200"/>
            </a:br>
            <a:r>
              <a:rPr lang="ca-ES" altLang="ca-ES" sz="3200" u="sng">
                <a:hlinkClick r:id="rId3"/>
              </a:rPr>
              <a:t>sbayo@hotmail.es</a:t>
            </a:r>
            <a:br>
              <a:rPr lang="ca-ES" altLang="ca-ES" sz="3200" u="sng"/>
            </a:br>
            <a:r>
              <a:rPr lang="ca-ES" altLang="ca-ES" sz="3200"/>
              <a:t> 696397779 </a:t>
            </a:r>
            <a:br>
              <a:rPr lang="ca-ES" altLang="ca-ES" sz="3200"/>
            </a:br>
            <a:r>
              <a:rPr lang="ca-ES" altLang="ca-ES" sz="3200"/>
              <a:t>ALZINA EDUCADOR SOCIAL</a:t>
            </a:r>
          </a:p>
        </p:txBody>
      </p:sp>
      <p:sp>
        <p:nvSpPr>
          <p:cNvPr id="12292" name="2 Marcador de contenido">
            <a:extLst>
              <a:ext uri="{FF2B5EF4-FFF2-40B4-BE49-F238E27FC236}">
                <a16:creationId xmlns:a16="http://schemas.microsoft.com/office/drawing/2014/main" id="{C7FC5C49-6582-483A-B48F-AB15D1143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68638"/>
            <a:ext cx="8229600" cy="3600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a-ES" altLang="ca-ES" sz="2200" b="1"/>
              <a:t>Santi Bayo: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800"/>
              <a:t>Delegat de salut i prevenció. 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800"/>
              <a:t>Membre del Comitè General de Seguretat i Salut en l’àmbit de serveis centrals.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800"/>
              <a:t>Membre permanent del grup de treball de la Mesa mixta de negociació en l’àmbit de la DGMPAi JJ.</a:t>
            </a:r>
            <a:r>
              <a:rPr lang="ca-ES" altLang="ca-ES" sz="28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a-ES" altLang="ca-ES" sz="2800" b="1"/>
              <a:t>Representant</a:t>
            </a:r>
            <a:r>
              <a:rPr lang="ca-ES" altLang="ca-ES" sz="2800"/>
              <a:t> permanent de la secció a  les reunions de  la Coordinadora General de CATAC.IAC.</a:t>
            </a:r>
          </a:p>
          <a:p>
            <a:pPr eaLnBrk="1" hangingPunct="1">
              <a:lnSpc>
                <a:spcPct val="80000"/>
              </a:lnSpc>
            </a:pPr>
            <a:endParaRPr lang="ca-ES" altLang="ca-ES" sz="2200"/>
          </a:p>
        </p:txBody>
      </p:sp>
      <p:pic>
        <p:nvPicPr>
          <p:cNvPr id="12293" name="Imagen 7">
            <a:extLst>
              <a:ext uri="{FF2B5EF4-FFF2-40B4-BE49-F238E27FC236}">
                <a16:creationId xmlns:a16="http://schemas.microsoft.com/office/drawing/2014/main" id="{19B598AA-AC73-4D72-91E4-D97C5A1E9D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3175"/>
            <a:ext cx="1693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9000">
    <p:fade/>
    <p:sndAc>
      <p:stSnd>
        <p:snd r:embed="rId2" name="click.wav"/>
      </p:stSnd>
    </p:sndAc>
  </p:transition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690</TotalTime>
  <Words>1141</Words>
  <Application>Microsoft Office PowerPoint</Application>
  <PresentationFormat>Presentación en pantalla (4:3)</PresentationFormat>
  <Paragraphs>282</Paragraphs>
  <Slides>19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Calibri</vt:lpstr>
      <vt:lpstr>Verdana</vt:lpstr>
      <vt:lpstr>Times New Roman</vt:lpstr>
      <vt:lpstr>Arial Black</vt:lpstr>
      <vt:lpstr>Times</vt:lpstr>
      <vt:lpstr>Tema1</vt:lpstr>
      <vt:lpstr>Presentación de PowerPoint</vt:lpstr>
      <vt:lpstr>SECCIÓ SINDICAL  Departament de Justícia. </vt:lpstr>
      <vt:lpstr>DEPARTAMENT DE JUSTICIA</vt:lpstr>
      <vt:lpstr>Secció Sindical  DE JUSTICIA Col·lectius atesos  </vt:lpstr>
      <vt:lpstr>Representativitat de CATAC.IAC  </vt:lpstr>
      <vt:lpstr> ELS MEMBRES DE LA SECCIÓ SINDICAL</vt:lpstr>
      <vt:lpstr>L’Equip</vt:lpstr>
      <vt:lpstr>MIREIA HERRERA PRATS    mireia.catac@gmail.com   6332293887  ALZINA EDUCADORA SOCIAL</vt:lpstr>
      <vt:lpstr>SANTIAGO  BAYO SEMPERE    sbayo@hotmail.es  696397779  ALZINA EDUCADOR SOCIAL</vt:lpstr>
      <vt:lpstr>CARLOS JAVIER RODRÍGUEZ CALOCA    cjrodriguez@gencat.cat  606500919  ALZINA EDUCADOR SOCIAL</vt:lpstr>
      <vt:lpstr>XAVIER GUARDIOLA JÓDAR    x.guardiola@hotmail.com   607724050  SS.CC CASP CODUCTOR</vt:lpstr>
      <vt:lpstr>MIGUEL ANGEL  LÓPEZ  LÓPEZ  DE LUZURIAGA    luzumik@hotmail.com  malopezde@gencat.cat  626769219  EMO2 EDUCADOR SOCIAL</vt:lpstr>
      <vt:lpstr>RAMÓN  CADENA CARCASONA  RAMONET13@hotmail.com  rcadena@gencat.cat  667277970  SS.CC ARAGÓ AUXILIAR</vt:lpstr>
      <vt:lpstr>MARC  COSTA VALLS marc.costa23@gmail.com   646717069  CAN LLUPIÀ EDUCADOR SOCIAL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Departament de justícia.</dc:title>
  <dc:creator>Carlos</dc:creator>
  <cp:lastModifiedBy>Carlos Rodriguez</cp:lastModifiedBy>
  <cp:revision>56</cp:revision>
  <dcterms:created xsi:type="dcterms:W3CDTF">2013-12-17T17:26:07Z</dcterms:created>
  <dcterms:modified xsi:type="dcterms:W3CDTF">2017-07-17T09:39:59Z</dcterms:modified>
</cp:coreProperties>
</file>